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29"/>
  </p:notesMasterIdLst>
  <p:handoutMasterIdLst>
    <p:handoutMasterId r:id="rId30"/>
  </p:handoutMasterIdLst>
  <p:sldIdLst>
    <p:sldId id="256" r:id="rId2"/>
    <p:sldId id="402" r:id="rId3"/>
    <p:sldId id="258" r:id="rId4"/>
    <p:sldId id="259" r:id="rId5"/>
    <p:sldId id="260" r:id="rId6"/>
    <p:sldId id="412" r:id="rId7"/>
    <p:sldId id="418" r:id="rId8"/>
    <p:sldId id="413" r:id="rId9"/>
    <p:sldId id="419" r:id="rId10"/>
    <p:sldId id="411" r:id="rId11"/>
    <p:sldId id="414" r:id="rId12"/>
    <p:sldId id="420" r:id="rId13"/>
    <p:sldId id="262" r:id="rId14"/>
    <p:sldId id="361" r:id="rId15"/>
    <p:sldId id="263" r:id="rId16"/>
    <p:sldId id="310" r:id="rId17"/>
    <p:sldId id="351" r:id="rId18"/>
    <p:sldId id="362" r:id="rId19"/>
    <p:sldId id="264" r:id="rId20"/>
    <p:sldId id="421" r:id="rId21"/>
    <p:sldId id="416" r:id="rId22"/>
    <p:sldId id="409" r:id="rId23"/>
    <p:sldId id="407" r:id="rId24"/>
    <p:sldId id="408" r:id="rId25"/>
    <p:sldId id="410" r:id="rId26"/>
    <p:sldId id="417" r:id="rId27"/>
    <p:sldId id="415" r:id="rId28"/>
  </p:sldIdLst>
  <p:sldSz cx="9144000" cy="5143500" type="screen16x9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86614" autoAdjust="0"/>
  </p:normalViewPr>
  <p:slideViewPr>
    <p:cSldViewPr snapToGrid="0" showGuides="1">
      <p:cViewPr>
        <p:scale>
          <a:sx n="125" d="100"/>
          <a:sy n="125" d="100"/>
        </p:scale>
        <p:origin x="-1224" y="-168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3206" y="-86"/>
      </p:cViewPr>
      <p:guideLst>
        <p:guide orient="horz" pos="2880"/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1C27C-6DCF-486B-A781-783511DB7711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09140-C95F-4087-AC9D-FDA995816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31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C727D-89B6-4BE5-97E5-4E22252B0E64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1E6B9-5EF1-47B4-A530-41315EF4F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64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Logo</a:t>
            </a:r>
            <a:r>
              <a:rPr lang="zh-TW" altLang="en-US" dirty="0"/>
              <a:t>、單位名稱修改、主視覺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1E6B9-5EF1-47B4-A530-41315EF4F7E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68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-</a:t>
            </a:r>
            <a:r>
              <a:rPr lang="zh-TW" altLang="en-US" dirty="0"/>
              <a:t>修錯別字</a:t>
            </a:r>
            <a:r>
              <a:rPr lang="en-US" altLang="zh-TW" dirty="0"/>
              <a:t>【</a:t>
            </a:r>
            <a:r>
              <a:rPr lang="zh-TW" altLang="en-US" dirty="0"/>
              <a:t>題昇</a:t>
            </a:r>
            <a:r>
              <a:rPr lang="en-US" altLang="zh-TW" dirty="0"/>
              <a:t>】</a:t>
            </a:r>
            <a:r>
              <a:rPr lang="zh-TW" altLang="en-US" dirty="0"/>
              <a:t>，正確為 </a:t>
            </a:r>
            <a:r>
              <a:rPr lang="en-US" altLang="zh-TW" dirty="0"/>
              <a:t>:</a:t>
            </a:r>
            <a:r>
              <a:rPr lang="zh-TW" altLang="en-US" dirty="0"/>
              <a:t> 提升</a:t>
            </a:r>
            <a:endParaRPr dirty="0"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投影片編號版面配置區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1E6B9-5EF1-47B4-A530-41315EF4F7E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62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待改由上而下 </a:t>
            </a:r>
            <a:r>
              <a:rPr lang="en-US" altLang="zh-TW" dirty="0"/>
              <a:t>1~4</a:t>
            </a:r>
            <a:r>
              <a:rPr lang="zh-TW" altLang="en-US" dirty="0"/>
              <a:t> </a:t>
            </a:r>
            <a:r>
              <a:rPr lang="zh-TW" altLang="en-US" baseline="0" dirty="0"/>
              <a:t> </a:t>
            </a:r>
            <a:r>
              <a:rPr lang="en-US" altLang="zh-TW" baseline="0" dirty="0"/>
              <a:t>+</a:t>
            </a:r>
            <a:r>
              <a:rPr lang="zh-TW" altLang="en-US" baseline="0" dirty="0"/>
              <a:t> </a:t>
            </a:r>
            <a:r>
              <a:rPr lang="en-US" altLang="zh-TW" baseline="0" dirty="0"/>
              <a:t>5~9+</a:t>
            </a:r>
            <a:r>
              <a:rPr lang="zh-TW" altLang="en-US" baseline="0" dirty="0"/>
              <a:t> </a:t>
            </a:r>
            <a:r>
              <a:rPr lang="en-US" altLang="zh-TW" baseline="0" dirty="0"/>
              <a:t>10~14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1E6B9-5EF1-47B4-A530-41315EF4F7E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51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待改由上而下 </a:t>
            </a:r>
            <a:r>
              <a:rPr lang="en-US" altLang="zh-TW" dirty="0"/>
              <a:t>1~4</a:t>
            </a:r>
            <a:r>
              <a:rPr lang="zh-TW" altLang="en-US" dirty="0"/>
              <a:t> </a:t>
            </a:r>
            <a:r>
              <a:rPr lang="zh-TW" altLang="en-US" baseline="0" dirty="0"/>
              <a:t> </a:t>
            </a:r>
            <a:r>
              <a:rPr lang="en-US" altLang="zh-TW" baseline="0" dirty="0"/>
              <a:t>+</a:t>
            </a:r>
            <a:r>
              <a:rPr lang="zh-TW" altLang="en-US" baseline="0" dirty="0"/>
              <a:t> </a:t>
            </a:r>
            <a:r>
              <a:rPr lang="en-US" altLang="zh-TW" baseline="0" dirty="0"/>
              <a:t>5~9+</a:t>
            </a:r>
            <a:r>
              <a:rPr lang="zh-TW" altLang="en-US" baseline="0" dirty="0"/>
              <a:t> </a:t>
            </a:r>
            <a:r>
              <a:rPr lang="en-US" altLang="zh-TW" baseline="0" dirty="0"/>
              <a:t>10~14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1E6B9-5EF1-47B4-A530-41315EF4F7E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51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>
            <a:extLst>
              <a:ext uri="{FF2B5EF4-FFF2-40B4-BE49-F238E27FC236}">
                <a16:creationId xmlns="" xmlns:a16="http://schemas.microsoft.com/office/drawing/2014/main" id="{32B77591-0FEE-352E-2C9F-2BD764E95C84}"/>
              </a:ext>
            </a:extLst>
          </p:cNvPr>
          <p:cNvGrpSpPr/>
          <p:nvPr userDrawn="1"/>
        </p:nvGrpSpPr>
        <p:grpSpPr>
          <a:xfrm>
            <a:off x="128952" y="116205"/>
            <a:ext cx="4522785" cy="643257"/>
            <a:chOff x="1226231" y="118363"/>
            <a:chExt cx="4522785" cy="857675"/>
          </a:xfrm>
        </p:grpSpPr>
        <p:grpSp>
          <p:nvGrpSpPr>
            <p:cNvPr id="10" name="群組 9">
              <a:extLst>
                <a:ext uri="{FF2B5EF4-FFF2-40B4-BE49-F238E27FC236}">
                  <a16:creationId xmlns="" xmlns:a16="http://schemas.microsoft.com/office/drawing/2014/main" id="{D1C9DDF2-D14F-46AB-9676-E95E72EA035B}"/>
                </a:ext>
              </a:extLst>
            </p:cNvPr>
            <p:cNvGrpSpPr/>
            <p:nvPr userDrawn="1"/>
          </p:nvGrpSpPr>
          <p:grpSpPr>
            <a:xfrm>
              <a:off x="1226231" y="118363"/>
              <a:ext cx="4522785" cy="760013"/>
              <a:chOff x="323528" y="0"/>
              <a:chExt cx="4522785" cy="760013"/>
            </a:xfrm>
          </p:grpSpPr>
          <p:grpSp>
            <p:nvGrpSpPr>
              <p:cNvPr id="11" name="组合 1">
                <a:extLst>
                  <a:ext uri="{FF2B5EF4-FFF2-40B4-BE49-F238E27FC236}">
                    <a16:creationId xmlns="" xmlns:a16="http://schemas.microsoft.com/office/drawing/2014/main" id="{2157AAC9-D0A8-5718-3FA7-AF56BF6A2E4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23528" y="0"/>
                <a:ext cx="106362" cy="682625"/>
                <a:chOff x="0" y="0"/>
                <a:chExt cx="105725" cy="721610"/>
              </a:xfrm>
            </p:grpSpPr>
            <p:sp>
              <p:nvSpPr>
                <p:cNvPr id="15" name="矩形 4">
                  <a:extLst>
                    <a:ext uri="{FF2B5EF4-FFF2-40B4-BE49-F238E27FC236}">
                      <a16:creationId xmlns="" xmlns:a16="http://schemas.microsoft.com/office/drawing/2014/main" id="{17DA1949-1505-FF6D-9E39-3C1ABC51D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19" cy="72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矩形 5">
                  <a:extLst>
                    <a:ext uri="{FF2B5EF4-FFF2-40B4-BE49-F238E27FC236}">
                      <a16:creationId xmlns="" xmlns:a16="http://schemas.microsoft.com/office/drawing/2014/main" id="{89217E9E-BAFA-27D7-5DC2-372CAEF0D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06" y="0"/>
                  <a:ext cx="45719" cy="72161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2" name="TextBox 6">
                <a:extLst>
                  <a:ext uri="{FF2B5EF4-FFF2-40B4-BE49-F238E27FC236}">
                    <a16:creationId xmlns="" xmlns:a16="http://schemas.microsoft.com/office/drawing/2014/main" id="{28A79CFD-D724-EC8B-C7F9-86C4D4FA80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75988" y="96839"/>
                <a:ext cx="3870325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台灣產業永續發展協會</a:t>
                </a:r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13" name="矩形 11">
                <a:extLst>
                  <a:ext uri="{FF2B5EF4-FFF2-40B4-BE49-F238E27FC236}">
                    <a16:creationId xmlns="" xmlns:a16="http://schemas.microsoft.com/office/drawing/2014/main" id="{1050113D-E28A-36A2-E791-29A572BB59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75988" y="411200"/>
                <a:ext cx="3409810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TW" sz="1100" b="1" dirty="0">
                    <a:solidFill>
                      <a:schemeClr val="accent2"/>
                    </a:solidFill>
                  </a:rPr>
                  <a:t>Taiwan</a:t>
                </a:r>
                <a:r>
                  <a:rPr lang="en-US" altLang="zh-TW" sz="1100" b="1" baseline="0" dirty="0">
                    <a:solidFill>
                      <a:schemeClr val="accent2"/>
                    </a:solidFill>
                  </a:rPr>
                  <a:t> Industrial Sustainable Development Association</a:t>
                </a:r>
                <a:endParaRPr lang="zh-TW" altLang="en-US" sz="11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直接连接符 7">
                <a:extLst>
                  <a:ext uri="{FF2B5EF4-FFF2-40B4-BE49-F238E27FC236}">
                    <a16:creationId xmlns="" xmlns:a16="http://schemas.microsoft.com/office/drawing/2014/main" id="{B67BBD1B-8109-414F-0FCB-550A7D7D26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3240" y="681038"/>
                <a:ext cx="3511550" cy="1587"/>
              </a:xfrm>
              <a:prstGeom prst="line">
                <a:avLst/>
              </a:prstGeom>
              <a:noFill/>
              <a:ln w="9525" cap="flat" cmpd="sng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" name="TextBox 6">
              <a:extLst>
                <a:ext uri="{FF2B5EF4-FFF2-40B4-BE49-F238E27FC236}">
                  <a16:creationId xmlns="" xmlns:a16="http://schemas.microsoft.com/office/drawing/2014/main" id="{D57940C6-4245-ED82-140C-AC00E3054E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8176" y="196338"/>
              <a:ext cx="634995" cy="77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社團</a:t>
              </a:r>
              <a:endParaRPr lang="en-US" altLang="zh-TW" sz="1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  <a:p>
              <a:r>
                <a:rPr lang="zh-TW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法人</a:t>
              </a:r>
              <a:endParaRPr lang="zh-CN" altLang="en-US" sz="1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FF309A3C-5D49-1038-ED99-F9C48360E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7" b="69119" l="22967" r="71839">
                        <a14:foregroundMark x1="47723" y1="44890" x2="35413" y2="26653"/>
                        <a14:foregroundMark x1="35413" y1="26653" x2="34064" y2="50902"/>
                        <a14:foregroundMark x1="34064" y1="50902" x2="54300" y2="64729"/>
                        <a14:foregroundMark x1="54300" y1="64729" x2="55818" y2="41483"/>
                        <a14:foregroundMark x1="55818" y1="41483" x2="40135" y2="63327"/>
                        <a14:foregroundMark x1="41315" y1="42485" x2="36425" y2="61323"/>
                        <a14:foregroundMark x1="37099" y1="59519" x2="50084" y2="66333"/>
                        <a14:foregroundMark x1="46037" y1="52705" x2="57673" y2="51503"/>
                        <a14:foregroundMark x1="50927" y1="62525" x2="58685" y2="44890"/>
                        <a14:foregroundMark x1="46712" y1="39880" x2="56998" y2="39880"/>
                        <a14:foregroundMark x1="47049" y1="41082" x2="54132" y2="37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15420" r="22052" b="24914"/>
          <a:stretch/>
        </p:blipFill>
        <p:spPr>
          <a:xfrm>
            <a:off x="8083659" y="67910"/>
            <a:ext cx="1057972" cy="6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41680"/>
            <a:ext cx="7543800" cy="56134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38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79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741679"/>
            <a:ext cx="7543800" cy="56134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3"/>
            <a:ext cx="3703320" cy="30175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85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14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08" y="749333"/>
            <a:ext cx="6784848" cy="42976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en-US" sz="3200" dirty="0">
                <a:solidFill>
                  <a:srgbClr val="7030A0"/>
                </a:solidFill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92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="" xmlns:a16="http://schemas.microsoft.com/office/drawing/2014/main" id="{DAF572BE-DAD2-A2FA-2B84-F2214F76AC98}"/>
              </a:ext>
            </a:extLst>
          </p:cNvPr>
          <p:cNvGrpSpPr/>
          <p:nvPr userDrawn="1"/>
        </p:nvGrpSpPr>
        <p:grpSpPr>
          <a:xfrm>
            <a:off x="128952" y="116205"/>
            <a:ext cx="4522785" cy="643257"/>
            <a:chOff x="1226231" y="118363"/>
            <a:chExt cx="4522785" cy="857675"/>
          </a:xfrm>
        </p:grpSpPr>
        <p:grpSp>
          <p:nvGrpSpPr>
            <p:cNvPr id="3" name="群組 2">
              <a:extLst>
                <a:ext uri="{FF2B5EF4-FFF2-40B4-BE49-F238E27FC236}">
                  <a16:creationId xmlns="" xmlns:a16="http://schemas.microsoft.com/office/drawing/2014/main" id="{8624572F-9A4D-9FDD-DA8D-F71C824623F4}"/>
                </a:ext>
              </a:extLst>
            </p:cNvPr>
            <p:cNvGrpSpPr/>
            <p:nvPr userDrawn="1"/>
          </p:nvGrpSpPr>
          <p:grpSpPr>
            <a:xfrm>
              <a:off x="1226231" y="118363"/>
              <a:ext cx="4522785" cy="760013"/>
              <a:chOff x="323528" y="0"/>
              <a:chExt cx="4522785" cy="760013"/>
            </a:xfrm>
          </p:grpSpPr>
          <p:grpSp>
            <p:nvGrpSpPr>
              <p:cNvPr id="10" name="组合 1">
                <a:extLst>
                  <a:ext uri="{FF2B5EF4-FFF2-40B4-BE49-F238E27FC236}">
                    <a16:creationId xmlns="" xmlns:a16="http://schemas.microsoft.com/office/drawing/2014/main" id="{4936DD2F-F137-B977-E169-18CD0206028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23528" y="0"/>
                <a:ext cx="106362" cy="682625"/>
                <a:chOff x="0" y="0"/>
                <a:chExt cx="105725" cy="721610"/>
              </a:xfrm>
            </p:grpSpPr>
            <p:sp>
              <p:nvSpPr>
                <p:cNvPr id="14" name="矩形 4">
                  <a:extLst>
                    <a:ext uri="{FF2B5EF4-FFF2-40B4-BE49-F238E27FC236}">
                      <a16:creationId xmlns="" xmlns:a16="http://schemas.microsoft.com/office/drawing/2014/main" id="{61CD78CA-29A2-B424-2900-7E514D01E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19" cy="72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矩形 5">
                  <a:extLst>
                    <a:ext uri="{FF2B5EF4-FFF2-40B4-BE49-F238E27FC236}">
                      <a16:creationId xmlns="" xmlns:a16="http://schemas.microsoft.com/office/drawing/2014/main" id="{1A9724B2-0C07-6D8A-0C3D-0DA4D3810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06" y="0"/>
                  <a:ext cx="45719" cy="72161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1" name="TextBox 6">
                <a:extLst>
                  <a:ext uri="{FF2B5EF4-FFF2-40B4-BE49-F238E27FC236}">
                    <a16:creationId xmlns="" xmlns:a16="http://schemas.microsoft.com/office/drawing/2014/main" id="{B9CA0335-00CA-29A7-9470-4A7BEF4ACD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75988" y="96839"/>
                <a:ext cx="3870325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台灣產業永續發展協會</a:t>
                </a:r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74AC1CA7-6FF0-6C3E-2F1B-C0CCCC7CFA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75988" y="411200"/>
                <a:ext cx="3409810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TW" sz="1100" b="1" dirty="0">
                    <a:solidFill>
                      <a:schemeClr val="accent2"/>
                    </a:solidFill>
                  </a:rPr>
                  <a:t>Taiwan</a:t>
                </a:r>
                <a:r>
                  <a:rPr lang="en-US" altLang="zh-TW" sz="1100" b="1" baseline="0" dirty="0">
                    <a:solidFill>
                      <a:schemeClr val="accent2"/>
                    </a:solidFill>
                  </a:rPr>
                  <a:t> Industrial Sustainable Development Association</a:t>
                </a:r>
                <a:endParaRPr lang="zh-TW" altLang="en-US" sz="11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" name="直接连接符 7">
                <a:extLst>
                  <a:ext uri="{FF2B5EF4-FFF2-40B4-BE49-F238E27FC236}">
                    <a16:creationId xmlns="" xmlns:a16="http://schemas.microsoft.com/office/drawing/2014/main" id="{4702DFDC-05D9-C3FA-77DC-95E50D3EF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3240" y="681038"/>
                <a:ext cx="3511550" cy="1587"/>
              </a:xfrm>
              <a:prstGeom prst="line">
                <a:avLst/>
              </a:prstGeom>
              <a:noFill/>
              <a:ln w="9525" cap="flat" cmpd="sng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" name="TextBox 6">
              <a:extLst>
                <a:ext uri="{FF2B5EF4-FFF2-40B4-BE49-F238E27FC236}">
                  <a16:creationId xmlns="" xmlns:a16="http://schemas.microsoft.com/office/drawing/2014/main" id="{2CB52C5A-45A1-1382-051B-E30AFB149A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8176" y="196338"/>
              <a:ext cx="634995" cy="77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社團</a:t>
              </a:r>
              <a:endParaRPr lang="en-US" altLang="zh-TW" sz="1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  <a:p>
              <a:r>
                <a:rPr lang="zh-TW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法人</a:t>
              </a:r>
              <a:endParaRPr lang="zh-CN" altLang="en-US" sz="1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5A9306B1-AE37-59AE-7536-33A630553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7" b="69119" l="22967" r="71839">
                        <a14:foregroundMark x1="47723" y1="44890" x2="35413" y2="26653"/>
                        <a14:foregroundMark x1="35413" y1="26653" x2="34064" y2="50902"/>
                        <a14:foregroundMark x1="34064" y1="50902" x2="54300" y2="64729"/>
                        <a14:foregroundMark x1="54300" y1="64729" x2="55818" y2="41483"/>
                        <a14:foregroundMark x1="55818" y1="41483" x2="40135" y2="63327"/>
                        <a14:foregroundMark x1="41315" y1="42485" x2="36425" y2="61323"/>
                        <a14:foregroundMark x1="37099" y1="59519" x2="50084" y2="66333"/>
                        <a14:foregroundMark x1="46037" y1="52705" x2="57673" y2="51503"/>
                        <a14:foregroundMark x1="50927" y1="62525" x2="58685" y2="44890"/>
                        <a14:foregroundMark x1="46712" y1="39880" x2="56998" y2="39880"/>
                        <a14:foregroundMark x1="47049" y1="41082" x2="54132" y2="37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15420" r="22052" b="24914"/>
          <a:stretch/>
        </p:blipFill>
        <p:spPr>
          <a:xfrm>
            <a:off x="8083659" y="67910"/>
            <a:ext cx="1057972" cy="6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0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箭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="" xmlns:a16="http://schemas.microsoft.com/office/drawing/2014/main" id="{122D4AA8-D452-C455-5866-0329D1B54FB6}"/>
              </a:ext>
            </a:extLst>
          </p:cNvPr>
          <p:cNvSpPr txBox="1">
            <a:spLocks/>
          </p:cNvSpPr>
          <p:nvPr userDrawn="1"/>
        </p:nvSpPr>
        <p:spPr>
          <a:xfrm>
            <a:off x="252304" y="940524"/>
            <a:ext cx="8001002" cy="31642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84F1E7D7-6AB8-1F92-DD53-C3591A69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149A783C-AD4B-784E-644E-F3847452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0458E8F2-0A6F-5D9C-6ADC-ABED6D32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FAB7616-BDC0-D920-A036-6DB162E3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40" y="882039"/>
            <a:ext cx="6709328" cy="374905"/>
          </a:xfrm>
        </p:spPr>
        <p:txBody>
          <a:bodyPr>
            <a:noAutofit/>
          </a:bodyPr>
          <a:lstStyle>
            <a:lvl1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3281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封面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742950" y="2172865"/>
            <a:ext cx="7772400" cy="540000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74835406-A38F-F3F6-BB5D-5A8332EFA1B1}"/>
              </a:ext>
            </a:extLst>
          </p:cNvPr>
          <p:cNvSpPr/>
          <p:nvPr userDrawn="1"/>
        </p:nvSpPr>
        <p:spPr>
          <a:xfrm>
            <a:off x="1" y="4603500"/>
            <a:ext cx="9144001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8A7DE305-B365-A532-2F24-7C590744676B}"/>
              </a:ext>
            </a:extLst>
          </p:cNvPr>
          <p:cNvSpPr/>
          <p:nvPr userDrawn="1"/>
        </p:nvSpPr>
        <p:spPr>
          <a:xfrm>
            <a:off x="1" y="4690873"/>
            <a:ext cx="9144001" cy="109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343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139021-8DBA-459F-8D58-E1FE73E7A1B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="" xmlns:a16="http://schemas.microsoft.com/office/drawing/2014/main" id="{5C562130-C31F-B4B8-4707-180BB1E23CF5}"/>
              </a:ext>
            </a:extLst>
          </p:cNvPr>
          <p:cNvGrpSpPr/>
          <p:nvPr userDrawn="1"/>
        </p:nvGrpSpPr>
        <p:grpSpPr>
          <a:xfrm>
            <a:off x="128952" y="116205"/>
            <a:ext cx="4522785" cy="643257"/>
            <a:chOff x="1226231" y="118363"/>
            <a:chExt cx="4522785" cy="857675"/>
          </a:xfrm>
        </p:grpSpPr>
        <p:grpSp>
          <p:nvGrpSpPr>
            <p:cNvPr id="16" name="群組 15">
              <a:extLst>
                <a:ext uri="{FF2B5EF4-FFF2-40B4-BE49-F238E27FC236}">
                  <a16:creationId xmlns="" xmlns:a16="http://schemas.microsoft.com/office/drawing/2014/main" id="{7E720F99-8B7B-6D2E-0055-A21ACA48B8C2}"/>
                </a:ext>
              </a:extLst>
            </p:cNvPr>
            <p:cNvGrpSpPr/>
            <p:nvPr userDrawn="1"/>
          </p:nvGrpSpPr>
          <p:grpSpPr>
            <a:xfrm>
              <a:off x="1226231" y="118363"/>
              <a:ext cx="4522785" cy="760013"/>
              <a:chOff x="323528" y="0"/>
              <a:chExt cx="4522785" cy="760013"/>
            </a:xfrm>
          </p:grpSpPr>
          <p:grpSp>
            <p:nvGrpSpPr>
              <p:cNvPr id="18" name="组合 1">
                <a:extLst>
                  <a:ext uri="{FF2B5EF4-FFF2-40B4-BE49-F238E27FC236}">
                    <a16:creationId xmlns="" xmlns:a16="http://schemas.microsoft.com/office/drawing/2014/main" id="{AD17F977-F579-06D3-3B0E-C00568D283B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23528" y="0"/>
                <a:ext cx="106362" cy="682625"/>
                <a:chOff x="0" y="0"/>
                <a:chExt cx="105725" cy="721610"/>
              </a:xfrm>
            </p:grpSpPr>
            <p:sp>
              <p:nvSpPr>
                <p:cNvPr id="22" name="矩形 4">
                  <a:extLst>
                    <a:ext uri="{FF2B5EF4-FFF2-40B4-BE49-F238E27FC236}">
                      <a16:creationId xmlns="" xmlns:a16="http://schemas.microsoft.com/office/drawing/2014/main" id="{3FB95BCA-AE71-6BBD-23AC-6AC3FB3C3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19" cy="72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矩形 5">
                  <a:extLst>
                    <a:ext uri="{FF2B5EF4-FFF2-40B4-BE49-F238E27FC236}">
                      <a16:creationId xmlns="" xmlns:a16="http://schemas.microsoft.com/office/drawing/2014/main" id="{6C65600A-D17E-17A8-D152-3EC394A71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06" y="0"/>
                  <a:ext cx="45719" cy="72161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9" name="TextBox 6">
                <a:extLst>
                  <a:ext uri="{FF2B5EF4-FFF2-40B4-BE49-F238E27FC236}">
                    <a16:creationId xmlns="" xmlns:a16="http://schemas.microsoft.com/office/drawing/2014/main" id="{68E88254-AD1F-384C-36EF-DDF73FFA25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75988" y="96839"/>
                <a:ext cx="3870325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台灣產業永續發展協會</a:t>
                </a:r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20" name="矩形 11">
                <a:extLst>
                  <a:ext uri="{FF2B5EF4-FFF2-40B4-BE49-F238E27FC236}">
                    <a16:creationId xmlns="" xmlns:a16="http://schemas.microsoft.com/office/drawing/2014/main" id="{44BC99EB-5FA6-38FC-FFF6-EF3EA340F3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75988" y="411200"/>
                <a:ext cx="3409810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TW" sz="1100" b="1" dirty="0">
                    <a:solidFill>
                      <a:schemeClr val="accent2"/>
                    </a:solidFill>
                  </a:rPr>
                  <a:t>Taiwan</a:t>
                </a:r>
                <a:r>
                  <a:rPr lang="en-US" altLang="zh-TW" sz="1100" b="1" baseline="0" dirty="0">
                    <a:solidFill>
                      <a:schemeClr val="accent2"/>
                    </a:solidFill>
                  </a:rPr>
                  <a:t> Industrial Sustainable Development Association</a:t>
                </a:r>
                <a:endParaRPr lang="zh-TW" altLang="en-US" sz="11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直接连接符 7">
                <a:extLst>
                  <a:ext uri="{FF2B5EF4-FFF2-40B4-BE49-F238E27FC236}">
                    <a16:creationId xmlns="" xmlns:a16="http://schemas.microsoft.com/office/drawing/2014/main" id="{45F508FC-E321-BF3F-BC86-73AB486DA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3240" y="681038"/>
                <a:ext cx="3511550" cy="1587"/>
              </a:xfrm>
              <a:prstGeom prst="line">
                <a:avLst/>
              </a:prstGeom>
              <a:noFill/>
              <a:ln w="9525" cap="flat" cmpd="sng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" name="TextBox 6">
              <a:extLst>
                <a:ext uri="{FF2B5EF4-FFF2-40B4-BE49-F238E27FC236}">
                  <a16:creationId xmlns="" xmlns:a16="http://schemas.microsoft.com/office/drawing/2014/main" id="{75416FB5-6390-DE33-F525-06B54EEDAF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8176" y="196338"/>
              <a:ext cx="634995" cy="77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社團</a:t>
              </a:r>
              <a:endParaRPr lang="en-US" altLang="zh-TW" sz="1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  <a:p>
              <a:r>
                <a:rPr lang="zh-TW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法人</a:t>
              </a:r>
              <a:endParaRPr lang="zh-CN" altLang="en-US" sz="1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24" name="圖片 23">
            <a:extLst>
              <a:ext uri="{FF2B5EF4-FFF2-40B4-BE49-F238E27FC236}">
                <a16:creationId xmlns="" xmlns:a16="http://schemas.microsoft.com/office/drawing/2014/main" id="{AD4C3169-8589-3DBA-22A9-C5DA51C97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387" b="69119" l="22967" r="71839">
                        <a14:foregroundMark x1="47723" y1="44890" x2="35413" y2="26653"/>
                        <a14:foregroundMark x1="35413" y1="26653" x2="34064" y2="50902"/>
                        <a14:foregroundMark x1="34064" y1="50902" x2="54300" y2="64729"/>
                        <a14:foregroundMark x1="54300" y1="64729" x2="55818" y2="41483"/>
                        <a14:foregroundMark x1="55818" y1="41483" x2="40135" y2="63327"/>
                        <a14:foregroundMark x1="41315" y1="42485" x2="36425" y2="61323"/>
                        <a14:foregroundMark x1="37099" y1="59519" x2="50084" y2="66333"/>
                        <a14:foregroundMark x1="46037" y1="52705" x2="57673" y2="51503"/>
                        <a14:foregroundMark x1="50927" y1="62525" x2="58685" y2="44890"/>
                        <a14:foregroundMark x1="46712" y1="39880" x2="56998" y2="39880"/>
                        <a14:foregroundMark x1="47049" y1="41082" x2="54132" y2="37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15420" r="22052" b="24914"/>
          <a:stretch/>
        </p:blipFill>
        <p:spPr>
          <a:xfrm>
            <a:off x="8083659" y="67910"/>
            <a:ext cx="1057972" cy="6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31" r:id="rId8"/>
    <p:sldLayoutId id="2147483732" r:id="rId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se.is/5ccw6z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reasureunico.numax.com.tw/%E7%99%BB%E5%85%A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tisdaorg@gmail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sda.org.tw/" TargetMode="External"/><Relationship Id="rId2" Type="http://schemas.openxmlformats.org/officeDocument/2006/relationships/hyperlink" Target="mailto:tisdaorg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pse.is/5mzez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DF936D-510A-44B6-B748-5E9994F1D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335" y="2930728"/>
            <a:ext cx="7161834" cy="511969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初階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中階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管理師證照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及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課程介紹</a:t>
            </a:r>
            <a:endParaRPr lang="zh-TW" altLang="en-US" sz="3200" b="1" dirty="0">
              <a:solidFill>
                <a:srgbClr val="002060"/>
              </a:solidFill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628D00B2-3B90-5172-3AB1-ED4CD12B01E2}"/>
              </a:ext>
            </a:extLst>
          </p:cNvPr>
          <p:cNvGrpSpPr/>
          <p:nvPr userDrawn="1"/>
        </p:nvGrpSpPr>
        <p:grpSpPr>
          <a:xfrm>
            <a:off x="1888843" y="298826"/>
            <a:ext cx="6947306" cy="867028"/>
            <a:chOff x="323528" y="-9"/>
            <a:chExt cx="4612769" cy="768656"/>
          </a:xfrm>
        </p:grpSpPr>
        <p:grpSp>
          <p:nvGrpSpPr>
            <p:cNvPr id="7" name="组合 1">
              <a:extLst>
                <a:ext uri="{FF2B5EF4-FFF2-40B4-BE49-F238E27FC236}">
                  <a16:creationId xmlns="" xmlns:a16="http://schemas.microsoft.com/office/drawing/2014/main" id="{F11ACAA0-ED07-2472-95FC-9D2A214B9D1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3528" y="-9"/>
              <a:ext cx="115595" cy="675967"/>
              <a:chOff x="0" y="-9"/>
              <a:chExt cx="114903" cy="714575"/>
            </a:xfrm>
          </p:grpSpPr>
          <p:sp>
            <p:nvSpPr>
              <p:cNvPr id="11" name="矩形 4">
                <a:extLst>
                  <a:ext uri="{FF2B5EF4-FFF2-40B4-BE49-F238E27FC236}">
                    <a16:creationId xmlns="" xmlns:a16="http://schemas.microsoft.com/office/drawing/2014/main" id="{FDF016F4-3335-EAA8-01EA-473AA042E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1"/>
                <a:ext cx="45719" cy="7135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矩形 5">
                <a:extLst>
                  <a:ext uri="{FF2B5EF4-FFF2-40B4-BE49-F238E27FC236}">
                    <a16:creationId xmlns="" xmlns:a16="http://schemas.microsoft.com/office/drawing/2014/main" id="{61889D2E-3156-7BC8-9202-F2890265E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06" y="-9"/>
                <a:ext cx="54897" cy="7145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TextBox 6">
              <a:extLst>
                <a:ext uri="{FF2B5EF4-FFF2-40B4-BE49-F238E27FC236}">
                  <a16:creationId xmlns="" xmlns:a16="http://schemas.microsoft.com/office/drawing/2014/main" id="{8DF0DA00-E88E-95DF-D16A-9B3172B24B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3497" y="41607"/>
              <a:ext cx="4482800" cy="51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社團法人台灣產業永續發展協會</a:t>
              </a:r>
              <a:endParaRPr lang="zh-CN" altLang="en-US" sz="32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3B4B5D7-E645-8E66-B37B-444E479066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494" y="413933"/>
              <a:ext cx="4016305" cy="35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2000" b="1" dirty="0">
                  <a:solidFill>
                    <a:schemeClr val="accent2"/>
                  </a:solidFill>
                </a:rPr>
                <a:t>Taiwan</a:t>
              </a:r>
              <a:r>
                <a:rPr lang="en-US" altLang="zh-TW" sz="2000" b="1" baseline="0" dirty="0">
                  <a:solidFill>
                    <a:schemeClr val="accent2"/>
                  </a:solidFill>
                </a:rPr>
                <a:t> Industrial Sustainable Development Association</a:t>
              </a:r>
              <a:endParaRPr lang="zh-TW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直接连接符 7">
              <a:extLst>
                <a:ext uri="{FF2B5EF4-FFF2-40B4-BE49-F238E27FC236}">
                  <a16:creationId xmlns="" xmlns:a16="http://schemas.microsoft.com/office/drawing/2014/main" id="{355AA544-58A7-709C-BCA4-9934ABA589F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63240" y="681038"/>
              <a:ext cx="3511550" cy="1587"/>
            </a:xfrm>
            <a:prstGeom prst="line">
              <a:avLst/>
            </a:prstGeom>
            <a:noFill/>
            <a:ln w="9525" cap="flat" cmpd="sng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24A706EE-C2BA-EC6E-787D-B320C882C6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7" b="69119" l="22967" r="71839">
                        <a14:foregroundMark x1="47723" y1="44890" x2="35413" y2="26653"/>
                        <a14:foregroundMark x1="35413" y1="26653" x2="34064" y2="50902"/>
                        <a14:foregroundMark x1="34064" y1="50902" x2="54300" y2="64729"/>
                        <a14:foregroundMark x1="54300" y1="64729" x2="55818" y2="41483"/>
                        <a14:foregroundMark x1="55818" y1="41483" x2="40135" y2="63327"/>
                        <a14:foregroundMark x1="41315" y1="42485" x2="36425" y2="61323"/>
                        <a14:foregroundMark x1="37099" y1="59519" x2="50084" y2="66333"/>
                        <a14:foregroundMark x1="46037" y1="52705" x2="57673" y2="51503"/>
                        <a14:foregroundMark x1="50927" y1="62525" x2="58685" y2="44890"/>
                        <a14:foregroundMark x1="46712" y1="39880" x2="56998" y2="39880"/>
                        <a14:foregroundMark x1="47049" y1="41082" x2="54132" y2="37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15420" r="22052" b="24914"/>
          <a:stretch/>
        </p:blipFill>
        <p:spPr>
          <a:xfrm>
            <a:off x="563473" y="282111"/>
            <a:ext cx="1325370" cy="8169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55616" y="3456394"/>
            <a:ext cx="598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zh-TW" altLang="en-US" sz="36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2400" b="1" dirty="0" smtClean="0">
                <a:latin typeface="Bodoni MT Black" pitchFamily="18" charset="0"/>
                <a:ea typeface="微軟正黑體" pitchFamily="34" charset="-120"/>
                <a:cs typeface="新細明體" panose="02020500000000000000" pitchFamily="18" charset="-120"/>
              </a:rPr>
              <a:t>2025.12.05</a:t>
            </a:r>
            <a:endParaRPr lang="en-US" altLang="zh-TW" sz="2400" b="1" dirty="0">
              <a:solidFill>
                <a:srgbClr val="540C54"/>
              </a:solidFill>
              <a:latin typeface="Bodoni MT Black" pitchFamily="18" charset="0"/>
              <a:ea typeface="微軟正黑體" pitchFamily="34" charset="-120"/>
              <a:cs typeface="新細明體" panose="02020500000000000000" pitchFamily="18" charset="-120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="" xmlns:a16="http://schemas.microsoft.com/office/drawing/2014/main" id="{1BDF936D-510A-44B6-B748-5E9994F1D35D}"/>
              </a:ext>
            </a:extLst>
          </p:cNvPr>
          <p:cNvSpPr txBox="1">
            <a:spLocks/>
          </p:cNvSpPr>
          <p:nvPr/>
        </p:nvSpPr>
        <p:spPr>
          <a:xfrm>
            <a:off x="563473" y="1172720"/>
            <a:ext cx="8263537" cy="13545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kern="1200" spc="-50" baseline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j-cs"/>
              </a:defRPr>
            </a:lvl1pPr>
          </a:lstStyle>
          <a:p>
            <a:pPr algn="ctr"/>
            <a:r>
              <a:rPr lang="en-US" altLang="zh-TW" sz="3200" b="1" dirty="0" smtClean="0"/>
              <a:t>2025</a:t>
            </a:r>
            <a:r>
              <a:rPr lang="zh-TW" altLang="en-US" sz="3200" b="1" dirty="0"/>
              <a:t>年中華</a:t>
            </a:r>
            <a:r>
              <a:rPr lang="zh-TW" altLang="en-US" sz="3200" b="1" dirty="0" smtClean="0"/>
              <a:t>大學 </a:t>
            </a:r>
            <a:endParaRPr lang="en-US" altLang="zh-TW" sz="3200" b="1" dirty="0"/>
          </a:p>
          <a:p>
            <a:pPr algn="ctr"/>
            <a:r>
              <a:rPr lang="en-US" altLang="zh-TW" sz="3200" b="1" dirty="0" smtClean="0"/>
              <a:t>ESG</a:t>
            </a:r>
            <a:r>
              <a:rPr lang="zh-TW" altLang="en-US" sz="3200" b="1" dirty="0"/>
              <a:t>初階管理師 </a:t>
            </a:r>
            <a:r>
              <a:rPr lang="en-US" altLang="zh-TW" sz="3200" b="1" dirty="0"/>
              <a:t>-</a:t>
            </a:r>
            <a:r>
              <a:rPr lang="zh-TW" altLang="en-US" sz="3200" b="1" dirty="0"/>
              <a:t>考照班</a:t>
            </a:r>
          </a:p>
        </p:txBody>
      </p:sp>
    </p:spTree>
    <p:extLst>
      <p:ext uri="{BB962C8B-B14F-4D97-AF65-F5344CB8AC3E}">
        <p14:creationId xmlns:p14="http://schemas.microsoft.com/office/powerpoint/2010/main" val="22462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初階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中階管理師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證照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帶來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7 </a:t>
            </a:r>
            <a:r>
              <a:rPr lang="zh-TW" altLang="zh-TW" sz="28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28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助益</a:t>
            </a:r>
            <a:endParaRPr lang="zh-TW" altLang="en-US" sz="28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3439" y="1521461"/>
            <a:ext cx="7543801" cy="3017520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提升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跨產業求職競爭力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成為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ESG 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新手友善職位的最佳入門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條件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協助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轉職者跨領域進入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ESG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企業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及機構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內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升遷與跨部門輪調加分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提升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未來薪資天花板與專業彈性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讓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履歷更具亮點，提高面試率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強化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未來必備的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ESG 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職涯通識能力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8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741680"/>
            <a:ext cx="8041640" cy="561341"/>
          </a:xfrm>
        </p:spPr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協助跨領域轉職者快速進入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ESG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407161"/>
            <a:ext cx="7627620" cy="2860040"/>
          </a:xfrm>
        </p:spPr>
        <p:txBody>
          <a:bodyPr>
            <a:norm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適合背景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、財會、人資、工程、行政、專案管理、採購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     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流、工安、環工、資訊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等</a:t>
            </a:r>
          </a:p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證照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可協助：</a:t>
            </a:r>
          </a:p>
          <a:p>
            <a:pPr lvl="0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彌補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非相關科系的知識落差</a:t>
            </a:r>
          </a:p>
          <a:p>
            <a:pPr marL="0" lv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向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企業展示你對「永續工作」的動機</a:t>
            </a:r>
          </a:p>
          <a:p>
            <a:pPr marL="0" lv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讓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主管相信你能快速上手永續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任務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1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4901" y="685924"/>
            <a:ext cx="7543800" cy="561341"/>
          </a:xfrm>
        </p:spPr>
        <p:txBody>
          <a:bodyPr>
            <a:normAutofit/>
          </a:bodyPr>
          <a:lstStyle/>
          <a:p>
            <a:pPr algn="ctr"/>
            <a:r>
              <a:rPr lang="en-US" altLang="zh-TW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3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初階</a:t>
            </a:r>
            <a:r>
              <a:rPr lang="en-US" altLang="zh-TW" sz="3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中階管理</a:t>
            </a:r>
            <a:r>
              <a:rPr lang="zh-TW" altLang="en-US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師證照 特色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620" y="1371600"/>
            <a:ext cx="829818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2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不分專業及科系</a:t>
            </a:r>
            <a:r>
              <a:rPr lang="en-US" altLang="zh-TW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人人須具備的知識及能力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循序漸進，發展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專業</a:t>
            </a:r>
            <a:r>
              <a:rPr lang="en-US" altLang="zh-TW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取得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初階管理師後，可進一步研習取得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         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  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中階管理師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資訊管理師、 企業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永續管理師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等證照。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b="1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就業媒合</a:t>
            </a:r>
            <a:r>
              <a:rPr lang="en-US" altLang="zh-TW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連結人力銀行，提升就業競爭力</a:t>
            </a:r>
            <a:endParaRPr lang="en-US" altLang="zh-TW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取得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證照後可透過 本會登入連結 人力銀行，取得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相關職缺媒合資訊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持續進修學習 </a:t>
            </a:r>
            <a:r>
              <a:rPr lang="en-US" altLang="zh-TW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取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證後可持續獲得本會提供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最新資訊及課程，與時俱進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0" y="2478959"/>
            <a:ext cx="2164080" cy="6723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1380" y="2837724"/>
            <a:ext cx="1810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hlinkClick r:id="rId4"/>
              </a:rPr>
              <a:t>https://pse.is/5ccw6z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318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32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初階管理師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證照 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課程內容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0988" y="2555788"/>
            <a:ext cx="2813387" cy="3185965"/>
          </a:xfrm>
        </p:spPr>
        <p:txBody>
          <a:bodyPr>
            <a:norm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入門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環境篇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03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社會篇 </a:t>
            </a:r>
          </a:p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04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治理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篇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438410" y="1948373"/>
            <a:ext cx="2177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個主題</a:t>
            </a:r>
            <a:r>
              <a:rPr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單元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827020" y="2569360"/>
            <a:ext cx="3268980" cy="3109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07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與交通運輸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與企業轉型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09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 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與金融投資</a:t>
            </a:r>
          </a:p>
          <a:p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880847" y="2569360"/>
            <a:ext cx="2922494" cy="3109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與綠色供應鏈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 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與品牌價值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 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與潔淨能源</a:t>
            </a: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 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與消費行為、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與優質教育</a:t>
            </a:r>
          </a:p>
          <a:p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554480" y="1505707"/>
            <a:ext cx="6644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認識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基本知識及連結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各產業領域的相關知識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56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020" y="636106"/>
            <a:ext cx="7543800" cy="561341"/>
          </a:xfrm>
        </p:spPr>
        <p:txBody>
          <a:bodyPr>
            <a:noAutofit/>
          </a:bodyPr>
          <a:lstStyle/>
          <a:p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2025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年中華大學 </a:t>
            </a:r>
            <a:r>
              <a:rPr lang="en-US" altLang="zh-TW" sz="3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3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初階管理師 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考照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班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0" y="1225066"/>
            <a:ext cx="4023359" cy="273352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36220" y="4054792"/>
            <a:ext cx="6774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/>
              <a:t>◆</a:t>
            </a:r>
            <a:r>
              <a:rPr lang="zh-TW" altLang="zh-TW" sz="1400" b="1" dirty="0"/>
              <a:t>研習證書</a:t>
            </a:r>
            <a:r>
              <a:rPr lang="en-US" altLang="zh-TW" sz="1400" b="1" dirty="0"/>
              <a:t>—</a:t>
            </a:r>
            <a:r>
              <a:rPr lang="zh-TW" altLang="zh-TW" sz="1400" dirty="0"/>
              <a:t>本專案課程研習達時數</a:t>
            </a:r>
            <a:r>
              <a:rPr lang="en-US" altLang="zh-TW" sz="1400" dirty="0" smtClean="0"/>
              <a:t>-</a:t>
            </a:r>
          </a:p>
          <a:p>
            <a:r>
              <a:rPr lang="zh-TW" altLang="en-US" sz="1400" dirty="0"/>
              <a:t> </a:t>
            </a:r>
            <a:r>
              <a:rPr lang="zh-TW" altLang="en-US" sz="1400" dirty="0" smtClean="0"/>
              <a:t>  </a:t>
            </a:r>
            <a:r>
              <a:rPr lang="zh-TW" altLang="zh-TW" sz="1400" dirty="0" smtClean="0"/>
              <a:t>由 </a:t>
            </a:r>
            <a:r>
              <a:rPr lang="zh-TW" altLang="zh-TW" sz="1400" b="1" dirty="0"/>
              <a:t>中華大學</a:t>
            </a:r>
            <a:r>
              <a:rPr lang="zh-TW" altLang="zh-TW" sz="1400" dirty="0"/>
              <a:t> 與 本會 聯名核發研</a:t>
            </a:r>
            <a:r>
              <a:rPr lang="zh-TW" altLang="zh-TW" sz="1400" b="1" dirty="0"/>
              <a:t>習證書</a:t>
            </a:r>
            <a:r>
              <a:rPr lang="en-US" altLang="zh-TW" sz="1400" b="1" dirty="0"/>
              <a:t>(</a:t>
            </a:r>
            <a:r>
              <a:rPr lang="zh-TW" altLang="zh-TW" sz="1400" b="1" dirty="0"/>
              <a:t>紙本</a:t>
            </a:r>
            <a:r>
              <a:rPr lang="en-US" altLang="zh-TW" sz="1400" b="1" dirty="0"/>
              <a:t>)</a:t>
            </a:r>
            <a:endParaRPr lang="zh-TW" altLang="zh-TW" sz="1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8" y="1197446"/>
            <a:ext cx="3916682" cy="27887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93920" y="4062322"/>
            <a:ext cx="6774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◆</a:t>
            </a:r>
            <a:r>
              <a:rPr lang="zh-TW" altLang="zh-TW" sz="1400" b="1" dirty="0"/>
              <a:t>通過認證考試合格</a:t>
            </a:r>
            <a:r>
              <a:rPr lang="zh-TW" altLang="zh-TW" sz="1400" dirty="0"/>
              <a:t>，核發</a:t>
            </a:r>
            <a:r>
              <a:rPr lang="zh-TW" altLang="zh-TW" sz="1400" b="1" dirty="0"/>
              <a:t>【</a:t>
            </a:r>
            <a:r>
              <a:rPr lang="en-US" altLang="zh-TW" sz="1400" b="1" dirty="0"/>
              <a:t>ESG</a:t>
            </a:r>
            <a:r>
              <a:rPr lang="zh-TW" altLang="zh-TW" sz="1400" b="1" dirty="0"/>
              <a:t>初階管理師證照】</a:t>
            </a:r>
            <a:endParaRPr lang="zh-TW" altLang="zh-TW" sz="1400" dirty="0"/>
          </a:p>
          <a:p>
            <a:r>
              <a:rPr lang="en-US" altLang="zh-TW" sz="1400" b="1" dirty="0"/>
              <a:t>(</a:t>
            </a:r>
            <a:r>
              <a:rPr lang="zh-TW" altLang="zh-TW" sz="1400" b="1" dirty="0"/>
              <a:t>由 社團法人台灣產業永續發展協會核發紙本 證書</a:t>
            </a:r>
            <a:r>
              <a:rPr lang="en-US" altLang="zh-TW" sz="1400" b="1" dirty="0"/>
              <a:t>)</a:t>
            </a:r>
            <a:endParaRPr lang="zh-TW" altLang="zh-TW" sz="1400" dirty="0"/>
          </a:p>
          <a:p>
            <a:r>
              <a:rPr lang="en-US" altLang="zh-TW" sz="1400" b="1" dirty="0"/>
              <a:t>◆</a:t>
            </a:r>
            <a:r>
              <a:rPr lang="zh-TW" altLang="zh-TW" sz="1400" b="1" dirty="0"/>
              <a:t>證書效期</a:t>
            </a:r>
            <a:r>
              <a:rPr lang="en-US" altLang="zh-TW" sz="1400" b="1" dirty="0"/>
              <a:t> 5</a:t>
            </a:r>
            <a:r>
              <a:rPr lang="zh-TW" altLang="zh-TW" sz="1400" b="1" dirty="0"/>
              <a:t>年，續證須完成最新研習時數規定</a:t>
            </a:r>
            <a:r>
              <a:rPr lang="en-US" altLang="zh-TW" sz="1200" b="1" dirty="0"/>
              <a:t>(</a:t>
            </a:r>
            <a:r>
              <a:rPr lang="zh-TW" altLang="zh-TW" sz="1200" b="1" dirty="0"/>
              <a:t>待公告</a:t>
            </a:r>
            <a:r>
              <a:rPr lang="en-US" altLang="zh-TW" sz="1200" b="1" dirty="0" smtClean="0"/>
              <a:t>)</a:t>
            </a:r>
            <a:endParaRPr lang="zh-TW" altLang="zh-TW" sz="1200" dirty="0"/>
          </a:p>
        </p:txBody>
      </p:sp>
    </p:spTree>
    <p:extLst>
      <p:ext uri="{BB962C8B-B14F-4D97-AF65-F5344CB8AC3E}">
        <p14:creationId xmlns:p14="http://schemas.microsoft.com/office/powerpoint/2010/main" val="33995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2561" y="617777"/>
            <a:ext cx="7543800" cy="561341"/>
          </a:xfrm>
        </p:spPr>
        <p:txBody>
          <a:bodyPr>
            <a:noAutofit/>
          </a:bodyPr>
          <a:lstStyle/>
          <a:p>
            <a:pPr algn="ctr"/>
            <a:r>
              <a:rPr lang="en-US" altLang="zh-TW" sz="3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3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初階管理師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證照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考試說明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6260" y="1463039"/>
            <a:ext cx="8112918" cy="2924491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spcBef>
                <a:spcPts val="900"/>
              </a:spcBef>
            </a:pPr>
            <a:r>
              <a:rPr lang="zh-TW" altLang="zh-TW" sz="1900" b="1" dirty="0">
                <a:latin typeface="微軟正黑體" pitchFamily="34" charset="-120"/>
                <a:ea typeface="微軟正黑體" pitchFamily="34" charset="-120"/>
              </a:rPr>
              <a:t>課程教材</a:t>
            </a:r>
            <a:r>
              <a:rPr lang="en-US" altLang="zh-TW" sz="1900" b="1" dirty="0">
                <a:latin typeface="微軟正黑體" pitchFamily="34" charset="-120"/>
                <a:ea typeface="微軟正黑體" pitchFamily="34" charset="-120"/>
              </a:rPr>
              <a:t> : </a:t>
            </a:r>
            <a:r>
              <a:rPr lang="en-US" altLang="zh-TW" sz="19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sz="19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初階管理師 課程教材</a:t>
            </a:r>
            <a:r>
              <a:rPr lang="en-US" altLang="zh-TW" sz="19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9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60000"/>
              </a:lnSpc>
              <a:spcBef>
                <a:spcPts val="900"/>
              </a:spcBef>
            </a:pPr>
            <a:r>
              <a:rPr lang="zh-TW" altLang="en-US" sz="1900" b="1" dirty="0" smtClean="0">
                <a:latin typeface="微軟正黑體" pitchFamily="34" charset="-120"/>
                <a:ea typeface="微軟正黑體" pitchFamily="34" charset="-120"/>
              </a:rPr>
              <a:t>考試</a:t>
            </a:r>
            <a:r>
              <a:rPr lang="zh-TW" altLang="en-US" sz="1900" b="1" dirty="0">
                <a:latin typeface="微軟正黑體" pitchFamily="34" charset="-120"/>
                <a:ea typeface="微軟正黑體" pitchFamily="34" charset="-120"/>
              </a:rPr>
              <a:t>期間</a:t>
            </a:r>
            <a:r>
              <a:rPr lang="en-US" altLang="zh-TW" sz="19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9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配合老師學校開課 團體報考    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自行上網報名考試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60000"/>
              </a:lnSpc>
              <a:spcBef>
                <a:spcPts val="900"/>
              </a:spcBef>
            </a:pPr>
            <a:r>
              <a:rPr lang="zh-TW" altLang="zh-TW" sz="1900" b="1" dirty="0" smtClean="0">
                <a:latin typeface="微軟正黑體" pitchFamily="34" charset="-120"/>
                <a:ea typeface="微軟正黑體" pitchFamily="34" charset="-120"/>
              </a:rPr>
              <a:t>證照</a:t>
            </a:r>
            <a:r>
              <a:rPr lang="zh-TW" altLang="zh-TW" sz="1900" b="1" dirty="0">
                <a:latin typeface="微軟正黑體" pitchFamily="34" charset="-120"/>
                <a:ea typeface="微軟正黑體" pitchFamily="34" charset="-120"/>
              </a:rPr>
              <a:t>說明</a:t>
            </a:r>
            <a:r>
              <a:rPr lang="en-US" altLang="zh-TW" sz="1900" b="1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zh-TW" sz="19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60000"/>
              </a:lnSpc>
              <a:spcBef>
                <a:spcPts val="900"/>
              </a:spcBef>
            </a:pP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 (1)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測驗方式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線上考試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即測即評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9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60000"/>
              </a:lnSpc>
              <a:spcBef>
                <a:spcPts val="900"/>
              </a:spcBef>
            </a:pP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認證標準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成績達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70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通過認證並發給合格</a:t>
            </a:r>
            <a:r>
              <a:rPr lang="zh-TW" altLang="zh-TW" sz="1900" dirty="0" smtClean="0">
                <a:latin typeface="微軟正黑體" pitchFamily="34" charset="-120"/>
                <a:ea typeface="微軟正黑體" pitchFamily="34" charset="-120"/>
              </a:rPr>
              <a:t>證書</a:t>
            </a:r>
            <a:endParaRPr lang="en-US" altLang="zh-TW" sz="19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60000"/>
              </a:lnSpc>
              <a:spcBef>
                <a:spcPts val="900"/>
              </a:spcBef>
            </a:pPr>
            <a:r>
              <a:rPr lang="zh-TW" altLang="en-US" sz="19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9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900" dirty="0" smtClean="0">
                <a:latin typeface="微軟正黑體" pitchFamily="34" charset="-120"/>
                <a:ea typeface="微軟正黑體" pitchFamily="34" charset="-120"/>
              </a:rPr>
              <a:t>發證單位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900" dirty="0" smtClean="0">
                <a:latin typeface="微軟正黑體" pitchFamily="34" charset="-120"/>
                <a:ea typeface="微軟正黑體" pitchFamily="34" charset="-120"/>
              </a:rPr>
              <a:t>社團法人台灣產業永續發展協會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9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60000"/>
              </a:lnSpc>
              <a:spcBef>
                <a:spcPts val="900"/>
              </a:spcBef>
            </a:pP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考試時間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: 60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分鐘 、考試題目為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題</a:t>
            </a:r>
          </a:p>
          <a:p>
            <a:pPr>
              <a:lnSpc>
                <a:spcPct val="60000"/>
              </a:lnSpc>
              <a:spcBef>
                <a:spcPts val="900"/>
              </a:spcBef>
            </a:pP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命題來源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本會出版發行之課程</a:t>
            </a:r>
            <a:r>
              <a:rPr lang="zh-TW" altLang="zh-TW" sz="1900" dirty="0" smtClean="0">
                <a:latin typeface="微軟正黑體" pitchFamily="34" charset="-120"/>
                <a:ea typeface="微軟正黑體" pitchFamily="34" charset="-120"/>
              </a:rPr>
              <a:t>教材</a:t>
            </a:r>
            <a:endParaRPr lang="en-US" altLang="zh-TW" sz="19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60000"/>
              </a:lnSpc>
              <a:spcBef>
                <a:spcPts val="900"/>
              </a:spcBef>
            </a:pPr>
            <a:r>
              <a:rPr lang="en-US" altLang="zh-TW" sz="1800" b="1" dirty="0"/>
              <a:t>◆</a:t>
            </a:r>
            <a:r>
              <a:rPr lang="zh-TW" altLang="zh-TW" sz="1800" b="1" dirty="0"/>
              <a:t>證書效期</a:t>
            </a:r>
            <a:r>
              <a:rPr lang="en-US" altLang="zh-TW" sz="1800" b="1" dirty="0"/>
              <a:t> 5</a:t>
            </a:r>
            <a:r>
              <a:rPr lang="zh-TW" altLang="zh-TW" sz="1800" b="1" dirty="0"/>
              <a:t>年，續證須完成最新研習時數規定</a:t>
            </a:r>
            <a:r>
              <a:rPr lang="en-US" altLang="zh-TW" sz="1800" b="1" dirty="0"/>
              <a:t>(</a:t>
            </a:r>
            <a:r>
              <a:rPr lang="zh-TW" altLang="zh-TW" sz="1800" b="1" dirty="0"/>
              <a:t>待公告</a:t>
            </a:r>
            <a:r>
              <a:rPr lang="en-US" altLang="zh-TW" sz="1800" b="1" dirty="0"/>
              <a:t>)</a:t>
            </a:r>
            <a:endParaRPr lang="zh-TW" altLang="zh-TW" sz="1800" dirty="0"/>
          </a:p>
          <a:p>
            <a:pPr>
              <a:lnSpc>
                <a:spcPct val="60000"/>
              </a:lnSpc>
              <a:spcBef>
                <a:spcPts val="900"/>
              </a:spcBef>
            </a:pPr>
            <a:endParaRPr lang="zh-TW" altLang="zh-TW" sz="19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5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690880"/>
            <a:ext cx="7543800" cy="561341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32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中階</a:t>
            </a:r>
            <a:r>
              <a:rPr lang="zh-TW" altLang="en-US" sz="32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en-US" sz="32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師證照 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課程內容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42" y="2746410"/>
            <a:ext cx="2980018" cy="3185965"/>
          </a:xfrm>
        </p:spPr>
        <p:txBody>
          <a:bodyPr>
            <a:normAutofit/>
          </a:bodyPr>
          <a:lstStyle/>
          <a:p>
            <a:r>
              <a:rPr lang="en-US" altLang="zh-TW" sz="1600" b="1" dirty="0"/>
              <a:t>【01】</a:t>
            </a:r>
            <a:r>
              <a:rPr lang="zh-TW" altLang="en-US" sz="1600" b="1" dirty="0"/>
              <a:t>碳</a:t>
            </a:r>
            <a:r>
              <a:rPr lang="zh-TW" altLang="en-US" sz="1600" b="1" dirty="0" smtClean="0"/>
              <a:t>盤查</a:t>
            </a:r>
            <a:endParaRPr lang="en-US" altLang="zh-TW" sz="1600" b="1" dirty="0"/>
          </a:p>
          <a:p>
            <a:r>
              <a:rPr lang="en-US" altLang="zh-TW" sz="1600" b="1" dirty="0" smtClean="0"/>
              <a:t>【</a:t>
            </a:r>
            <a:r>
              <a:rPr lang="en-US" altLang="zh-TW" sz="1600" b="1" dirty="0"/>
              <a:t>02】</a:t>
            </a:r>
            <a:r>
              <a:rPr lang="zh-TW" altLang="en-US" sz="1600" b="1" dirty="0"/>
              <a:t>碳</a:t>
            </a:r>
            <a:r>
              <a:rPr lang="zh-TW" altLang="en-US" sz="1600" b="1" dirty="0" smtClean="0"/>
              <a:t>足跡</a:t>
            </a:r>
            <a:endParaRPr lang="en-US" altLang="zh-TW" sz="1600" b="1" dirty="0" smtClean="0"/>
          </a:p>
          <a:p>
            <a:r>
              <a:rPr lang="en-US" altLang="zh-TW" sz="1600" b="1" dirty="0"/>
              <a:t>【03】</a:t>
            </a:r>
            <a:r>
              <a:rPr lang="zh-TW" altLang="en-US" sz="1600" b="1" dirty="0"/>
              <a:t>能源</a:t>
            </a:r>
            <a:r>
              <a:rPr lang="zh-TW" altLang="en-US" sz="1600" b="1" dirty="0" smtClean="0"/>
              <a:t>管理</a:t>
            </a:r>
            <a:endParaRPr lang="en-US" altLang="zh-TW" sz="1600" b="1" dirty="0" smtClean="0"/>
          </a:p>
          <a:p>
            <a:r>
              <a:rPr lang="en-US" altLang="zh-TW" sz="1600" b="1" dirty="0"/>
              <a:t>【04】</a:t>
            </a:r>
            <a:r>
              <a:rPr lang="zh-TW" altLang="en-US" sz="1600" b="1" dirty="0"/>
              <a:t>環境</a:t>
            </a:r>
            <a:r>
              <a:rPr lang="zh-TW" altLang="en-US" sz="1600" b="1" dirty="0" smtClean="0"/>
              <a:t>管理</a:t>
            </a:r>
            <a:endParaRPr lang="en-US" altLang="zh-TW" sz="1600" b="1" dirty="0" smtClean="0"/>
          </a:p>
          <a:p>
            <a:r>
              <a:rPr lang="en-US" altLang="zh-TW" sz="1600" b="1" dirty="0"/>
              <a:t>【05】</a:t>
            </a:r>
            <a:r>
              <a:rPr lang="zh-TW" altLang="en-US" sz="1600" b="1" dirty="0"/>
              <a:t>廢棄物與循環經濟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334010" y="2286310"/>
            <a:ext cx="2167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個主題</a:t>
            </a:r>
            <a:r>
              <a:rPr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單元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833109" y="2757990"/>
            <a:ext cx="2986779" cy="3109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b="1" dirty="0"/>
              <a:t>【06】</a:t>
            </a:r>
            <a:r>
              <a:rPr lang="zh-TW" altLang="en-US" sz="1600" b="1" dirty="0"/>
              <a:t>企業職安衛</a:t>
            </a:r>
            <a:r>
              <a:rPr lang="zh-TW" altLang="en-US" sz="1600" b="1" dirty="0" smtClean="0"/>
              <a:t>管理</a:t>
            </a:r>
            <a:endParaRPr lang="en-US" altLang="zh-TW" sz="1600" b="1" dirty="0" smtClean="0"/>
          </a:p>
          <a:p>
            <a:r>
              <a:rPr lang="en-US" altLang="zh-TW" sz="1600" b="1" dirty="0" smtClean="0"/>
              <a:t>【</a:t>
            </a:r>
            <a:r>
              <a:rPr lang="en-US" altLang="zh-TW" sz="1600" b="1" dirty="0"/>
              <a:t>07】</a:t>
            </a:r>
            <a:r>
              <a:rPr lang="zh-TW" altLang="en-US" sz="1600" b="1" dirty="0"/>
              <a:t>企業</a:t>
            </a:r>
            <a:r>
              <a:rPr lang="zh-TW" altLang="en-US" sz="1600" b="1" dirty="0" smtClean="0"/>
              <a:t>倫理</a:t>
            </a:r>
            <a:endParaRPr lang="en-US" altLang="zh-TW" sz="1600" b="1" dirty="0" smtClean="0"/>
          </a:p>
          <a:p>
            <a:r>
              <a:rPr lang="en-US" altLang="zh-TW" sz="1600" b="1" dirty="0"/>
              <a:t>【08】</a:t>
            </a:r>
            <a:r>
              <a:rPr lang="zh-TW" altLang="en-US" sz="1600" b="1" dirty="0"/>
              <a:t>社會</a:t>
            </a:r>
            <a:r>
              <a:rPr lang="zh-TW" altLang="en-US" sz="1600" b="1" dirty="0" smtClean="0"/>
              <a:t>影響力</a:t>
            </a:r>
            <a:endParaRPr lang="en-US" altLang="zh-TW" sz="1600" b="1" dirty="0" smtClean="0"/>
          </a:p>
          <a:p>
            <a:r>
              <a:rPr lang="en-US" altLang="zh-TW" sz="1600" b="1" dirty="0"/>
              <a:t>【09】</a:t>
            </a:r>
            <a:r>
              <a:rPr lang="zh-TW" altLang="en-US" sz="1600" b="1" dirty="0"/>
              <a:t>氣候相關財務</a:t>
            </a:r>
            <a:r>
              <a:rPr lang="zh-TW" altLang="en-US" sz="1600" b="1" dirty="0" smtClean="0"/>
              <a:t>揭（</a:t>
            </a:r>
            <a:r>
              <a:rPr lang="en-US" altLang="zh-TW" sz="1600" b="1" dirty="0"/>
              <a:t>TCFD</a:t>
            </a:r>
            <a:r>
              <a:rPr lang="zh-TW" altLang="en-US" sz="1600" b="1" dirty="0" smtClean="0"/>
              <a:t>） </a:t>
            </a:r>
            <a:r>
              <a:rPr lang="zh-TW" altLang="en-US" sz="1600" b="1" dirty="0"/>
              <a:t> </a:t>
            </a:r>
            <a:r>
              <a:rPr lang="zh-TW" altLang="en-US" sz="1600" b="1" dirty="0" smtClean="0"/>
              <a:t> </a:t>
            </a:r>
            <a:endParaRPr lang="en-US" altLang="zh-TW" sz="1600" b="1" dirty="0" smtClean="0"/>
          </a:p>
          <a:p>
            <a:r>
              <a:rPr lang="zh-TW" altLang="en-US" sz="1600" b="1" dirty="0"/>
              <a:t> </a:t>
            </a:r>
            <a:r>
              <a:rPr lang="zh-TW" altLang="en-US" sz="1600" b="1" dirty="0" smtClean="0"/>
              <a:t>   </a:t>
            </a:r>
            <a:r>
              <a:rPr lang="zh-TW" altLang="en-US" sz="1600" b="1" dirty="0" smtClean="0"/>
              <a:t> </a:t>
            </a:r>
            <a:r>
              <a:rPr lang="en-US" altLang="zh-TW" sz="1600" b="1" dirty="0" smtClean="0"/>
              <a:t>/</a:t>
            </a:r>
            <a:r>
              <a:rPr lang="zh-TW" altLang="en-US" sz="1600" b="1" dirty="0"/>
              <a:t>自然相關財務揭露（</a:t>
            </a:r>
            <a:r>
              <a:rPr lang="en-US" altLang="zh-TW" sz="1600" b="1" dirty="0" smtClean="0"/>
              <a:t>TNFD)</a:t>
            </a:r>
            <a:endParaRPr lang="zh-TW" altLang="en-US" sz="16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890260" y="2749920"/>
            <a:ext cx="3484879" cy="3109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b="1" dirty="0"/>
              <a:t>【10】</a:t>
            </a:r>
            <a:r>
              <a:rPr lang="zh-TW" altLang="en-US" sz="1600" b="1" dirty="0"/>
              <a:t>供應鏈</a:t>
            </a:r>
            <a:r>
              <a:rPr lang="zh-TW" altLang="en-US" sz="1600" b="1" dirty="0" smtClean="0"/>
              <a:t>管理</a:t>
            </a:r>
            <a:endParaRPr lang="en-US" altLang="zh-TW" sz="1600" b="1" dirty="0" smtClean="0"/>
          </a:p>
          <a:p>
            <a:r>
              <a:rPr lang="en-US" altLang="zh-TW" sz="1600" b="1" dirty="0"/>
              <a:t>【11】</a:t>
            </a:r>
            <a:r>
              <a:rPr lang="zh-TW" altLang="en-US" sz="1600" b="1" dirty="0"/>
              <a:t>永續</a:t>
            </a:r>
            <a:r>
              <a:rPr lang="zh-TW" altLang="en-US" sz="1600" b="1" dirty="0" smtClean="0"/>
              <a:t>會計</a:t>
            </a:r>
            <a:endParaRPr lang="en-US" altLang="zh-TW" sz="1600" b="1" dirty="0" smtClean="0"/>
          </a:p>
          <a:p>
            <a:r>
              <a:rPr lang="en-US" altLang="zh-TW" sz="1600" b="1" dirty="0"/>
              <a:t>【12】</a:t>
            </a:r>
            <a:r>
              <a:rPr lang="zh-TW" altLang="en-US" sz="1600" b="1" dirty="0"/>
              <a:t>風險</a:t>
            </a:r>
            <a:r>
              <a:rPr lang="zh-TW" altLang="en-US" sz="1600" b="1" dirty="0" smtClean="0"/>
              <a:t>治理</a:t>
            </a:r>
            <a:endParaRPr lang="en-US" altLang="zh-TW" sz="1600" b="1" dirty="0" smtClean="0"/>
          </a:p>
          <a:p>
            <a:r>
              <a:rPr lang="en-US" altLang="zh-TW" sz="1600" b="1" dirty="0"/>
              <a:t>【13】</a:t>
            </a:r>
            <a:r>
              <a:rPr lang="zh-TW" altLang="en-US" sz="1600" b="1" dirty="0"/>
              <a:t>企業資訊揭露</a:t>
            </a:r>
            <a:r>
              <a:rPr lang="zh-TW" altLang="en-US" sz="1600" b="1" dirty="0" smtClean="0"/>
              <a:t>品質與透明度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b="1" dirty="0" smtClean="0"/>
              <a:t>【 </a:t>
            </a:r>
            <a:r>
              <a:rPr lang="en-US" altLang="zh-TW" sz="1600" b="1" dirty="0" smtClean="0"/>
              <a:t>14】ESG</a:t>
            </a:r>
            <a:r>
              <a:rPr lang="zh-TW" altLang="en-US" sz="1600" b="1" dirty="0"/>
              <a:t>永續報告書</a:t>
            </a:r>
            <a:endParaRPr lang="zh-TW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1082040" y="1470702"/>
            <a:ext cx="75895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具備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進階知識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及了解實務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碳盤查，產品碳足跡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、永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續報告撰寫、淨零減排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..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3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2561" y="541577"/>
            <a:ext cx="7543800" cy="561341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32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中階</a:t>
            </a:r>
            <a:r>
              <a:rPr lang="zh-TW" altLang="zh-TW" sz="32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管理師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證照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考試說明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4840" y="1257300"/>
            <a:ext cx="8328660" cy="3886200"/>
          </a:xfrm>
        </p:spPr>
        <p:txBody>
          <a:bodyPr>
            <a:normAutofit/>
          </a:bodyPr>
          <a:lstStyle/>
          <a:p>
            <a:r>
              <a:rPr lang="zh-TW" altLang="zh-TW" sz="1900" b="1" dirty="0">
                <a:latin typeface="微軟正黑體" pitchFamily="34" charset="-120"/>
                <a:ea typeface="微軟正黑體" pitchFamily="34" charset="-120"/>
              </a:rPr>
              <a:t>課程教材</a:t>
            </a:r>
            <a:r>
              <a:rPr lang="en-US" altLang="zh-TW" sz="1900" b="1" dirty="0">
                <a:latin typeface="微軟正黑體" pitchFamily="34" charset="-120"/>
                <a:ea typeface="微軟正黑體" pitchFamily="34" charset="-120"/>
              </a:rPr>
              <a:t> : </a:t>
            </a:r>
            <a:r>
              <a:rPr lang="en-US" altLang="zh-TW" sz="19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19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中階</a:t>
            </a:r>
            <a:r>
              <a:rPr lang="zh-TW" altLang="zh-TW" sz="19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zh-TW" sz="19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師 課程教材</a:t>
            </a:r>
            <a:r>
              <a:rPr lang="en-US" altLang="zh-TW" sz="19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9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900" b="1" dirty="0" smtClean="0">
                <a:latin typeface="微軟正黑體" pitchFamily="34" charset="-120"/>
                <a:ea typeface="微軟正黑體" pitchFamily="34" charset="-120"/>
              </a:rPr>
              <a:t>考試</a:t>
            </a:r>
            <a:r>
              <a:rPr lang="zh-TW" altLang="en-US" sz="1900" b="1" dirty="0">
                <a:latin typeface="微軟正黑體" pitchFamily="34" charset="-120"/>
                <a:ea typeface="微軟正黑體" pitchFamily="34" charset="-120"/>
              </a:rPr>
              <a:t>期間</a:t>
            </a:r>
            <a:r>
              <a:rPr lang="en-US" altLang="zh-TW" sz="19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9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900" b="1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1900" b="1" dirty="0" smtClean="0">
                <a:latin typeface="微軟正黑體" pitchFamily="34" charset="-120"/>
                <a:ea typeface="微軟正黑體" pitchFamily="34" charset="-120"/>
              </a:rPr>
              <a:t>配合老師學校開課 團體報考    </a:t>
            </a:r>
            <a:r>
              <a:rPr lang="en-US" altLang="zh-TW" sz="1900" b="1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1900" b="1" dirty="0" smtClean="0">
                <a:latin typeface="微軟正黑體" pitchFamily="34" charset="-120"/>
                <a:ea typeface="微軟正黑體" pitchFamily="34" charset="-120"/>
              </a:rPr>
              <a:t>自行上網報名考試</a:t>
            </a:r>
            <a:endParaRPr lang="en-US" altLang="zh-TW" sz="19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1900" b="1" dirty="0" smtClean="0">
                <a:latin typeface="微軟正黑體" pitchFamily="34" charset="-120"/>
                <a:ea typeface="微軟正黑體" pitchFamily="34" charset="-120"/>
              </a:rPr>
              <a:t>證照</a:t>
            </a:r>
            <a:r>
              <a:rPr lang="zh-TW" altLang="zh-TW" sz="1900" b="1" dirty="0">
                <a:latin typeface="微軟正黑體" pitchFamily="34" charset="-120"/>
                <a:ea typeface="微軟正黑體" pitchFamily="34" charset="-120"/>
              </a:rPr>
              <a:t>說明</a:t>
            </a:r>
            <a:r>
              <a:rPr lang="en-US" altLang="zh-TW" sz="1900" b="1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zh-TW" sz="19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測驗方式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線上考試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即測即評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9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認證標準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成績達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70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通過認證並發給合格證書</a:t>
            </a:r>
          </a:p>
          <a:p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考試時間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: 60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分鐘 、考試題目為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題</a:t>
            </a:r>
          </a:p>
          <a:p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命題來源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900" dirty="0">
                <a:latin typeface="微軟正黑體" pitchFamily="34" charset="-120"/>
                <a:ea typeface="微軟正黑體" pitchFamily="34" charset="-120"/>
              </a:rPr>
              <a:t>本會出版發行之課程</a:t>
            </a:r>
            <a:r>
              <a:rPr lang="zh-TW" altLang="zh-TW" sz="1900" dirty="0" smtClean="0">
                <a:latin typeface="微軟正黑體" pitchFamily="34" charset="-120"/>
                <a:ea typeface="微軟正黑體" pitchFamily="34" charset="-120"/>
              </a:rPr>
              <a:t>教材</a:t>
            </a:r>
            <a:endParaRPr lang="en-US" altLang="zh-TW" sz="19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900" b="1" dirty="0"/>
              <a:t>◆</a:t>
            </a:r>
            <a:r>
              <a:rPr lang="zh-TW" altLang="zh-TW" sz="1900" b="1" dirty="0"/>
              <a:t>證書效期</a:t>
            </a:r>
            <a:r>
              <a:rPr lang="en-US" altLang="zh-TW" sz="1900" b="1" dirty="0"/>
              <a:t> 5</a:t>
            </a:r>
            <a:r>
              <a:rPr lang="zh-TW" altLang="zh-TW" sz="1900" b="1" dirty="0"/>
              <a:t>年，續證須完成最新研習時數規定</a:t>
            </a:r>
            <a:r>
              <a:rPr lang="en-US" altLang="zh-TW" sz="1900" b="1" dirty="0"/>
              <a:t>(</a:t>
            </a:r>
            <a:r>
              <a:rPr lang="zh-TW" altLang="zh-TW" sz="1900" b="1" dirty="0"/>
              <a:t>待公告</a:t>
            </a:r>
            <a:r>
              <a:rPr lang="en-US" altLang="zh-TW" sz="1900" b="1" dirty="0"/>
              <a:t>)</a:t>
            </a:r>
            <a:endParaRPr lang="zh-TW" altLang="zh-TW" sz="1900" dirty="0"/>
          </a:p>
          <a:p>
            <a:endParaRPr lang="zh-TW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7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6350"/>
            <a:ext cx="5524500" cy="383753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935980" y="1819454"/>
            <a:ext cx="312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◆</a:t>
            </a:r>
            <a:r>
              <a:rPr lang="zh-TW" altLang="zh-TW" sz="1400" b="1" dirty="0"/>
              <a:t>通過認證考試合格</a:t>
            </a:r>
            <a:r>
              <a:rPr lang="zh-TW" altLang="zh-TW" sz="1400" dirty="0" smtClean="0"/>
              <a:t>，</a:t>
            </a:r>
            <a:endParaRPr lang="en-US" altLang="zh-TW" sz="1400" dirty="0" smtClean="0"/>
          </a:p>
          <a:p>
            <a:r>
              <a:rPr lang="zh-TW" altLang="zh-TW" sz="1400" dirty="0" smtClean="0"/>
              <a:t>核發</a:t>
            </a:r>
            <a:r>
              <a:rPr lang="zh-TW" altLang="zh-TW" sz="1400" b="1" dirty="0">
                <a:solidFill>
                  <a:srgbClr val="00B0F0"/>
                </a:solidFill>
              </a:rPr>
              <a:t>【</a:t>
            </a:r>
            <a:r>
              <a:rPr lang="en-US" altLang="zh-TW" sz="1400" b="1" dirty="0" smtClean="0">
                <a:solidFill>
                  <a:srgbClr val="00B0F0"/>
                </a:solidFill>
              </a:rPr>
              <a:t>ESG</a:t>
            </a:r>
            <a:r>
              <a:rPr lang="zh-TW" altLang="en-US" sz="1400" b="1" dirty="0" smtClean="0">
                <a:solidFill>
                  <a:srgbClr val="00B0F0"/>
                </a:solidFill>
              </a:rPr>
              <a:t>中</a:t>
            </a:r>
            <a:r>
              <a:rPr lang="zh-TW" altLang="zh-TW" sz="1400" b="1" dirty="0" smtClean="0">
                <a:solidFill>
                  <a:srgbClr val="00B0F0"/>
                </a:solidFill>
              </a:rPr>
              <a:t>階</a:t>
            </a:r>
            <a:r>
              <a:rPr lang="zh-TW" altLang="zh-TW" sz="1400" b="1" dirty="0">
                <a:solidFill>
                  <a:srgbClr val="00B0F0"/>
                </a:solidFill>
              </a:rPr>
              <a:t>管理師證照】</a:t>
            </a:r>
            <a:endParaRPr lang="zh-TW" altLang="zh-TW" sz="1400" dirty="0">
              <a:solidFill>
                <a:srgbClr val="00B0F0"/>
              </a:solidFill>
            </a:endParaRPr>
          </a:p>
          <a:p>
            <a:r>
              <a:rPr lang="en-US" altLang="zh-TW" sz="1400" b="1" dirty="0"/>
              <a:t>(</a:t>
            </a:r>
            <a:r>
              <a:rPr lang="zh-TW" altLang="zh-TW" sz="1400" b="1" dirty="0"/>
              <a:t>由 社團法人台灣產業永續發展</a:t>
            </a:r>
            <a:r>
              <a:rPr lang="zh-TW" altLang="zh-TW" sz="1400" b="1" dirty="0" smtClean="0"/>
              <a:t>協會</a:t>
            </a:r>
            <a:endParaRPr lang="en-US" altLang="zh-TW" sz="1400" b="1" dirty="0" smtClean="0"/>
          </a:p>
          <a:p>
            <a:r>
              <a:rPr lang="zh-TW" altLang="zh-TW" sz="1400" b="1" dirty="0" smtClean="0"/>
              <a:t>核發</a:t>
            </a:r>
            <a:r>
              <a:rPr lang="zh-TW" altLang="zh-TW" sz="1400" b="1" dirty="0"/>
              <a:t>紙本 證書</a:t>
            </a:r>
            <a:r>
              <a:rPr lang="en-US" altLang="zh-TW" sz="1400" b="1" dirty="0"/>
              <a:t>)</a:t>
            </a:r>
            <a:endParaRPr lang="zh-TW" altLang="zh-TW" sz="1400" dirty="0"/>
          </a:p>
          <a:p>
            <a:endParaRPr lang="en-US" altLang="zh-TW" sz="1400" b="1" dirty="0" smtClean="0"/>
          </a:p>
          <a:p>
            <a:endParaRPr lang="en-US" altLang="zh-TW" sz="1400" b="1" dirty="0"/>
          </a:p>
          <a:p>
            <a:endParaRPr lang="en-US" altLang="zh-TW" sz="1400" b="1" dirty="0" smtClean="0"/>
          </a:p>
          <a:p>
            <a:r>
              <a:rPr lang="en-US" altLang="zh-TW" sz="1400" b="1" dirty="0" smtClean="0"/>
              <a:t>◆</a:t>
            </a:r>
            <a:r>
              <a:rPr lang="zh-TW" altLang="zh-TW" sz="1400" b="1" dirty="0"/>
              <a:t>證書效期</a:t>
            </a:r>
            <a:r>
              <a:rPr lang="en-US" altLang="zh-TW" sz="1400" b="1" dirty="0"/>
              <a:t> 5</a:t>
            </a:r>
            <a:r>
              <a:rPr lang="zh-TW" altLang="zh-TW" sz="1400" b="1" dirty="0"/>
              <a:t>年</a:t>
            </a:r>
            <a:r>
              <a:rPr lang="zh-TW" altLang="zh-TW" sz="1400" b="1" dirty="0" smtClean="0"/>
              <a:t>，</a:t>
            </a:r>
            <a:endParaRPr lang="en-US" altLang="zh-TW" sz="1400" b="1" dirty="0" smtClean="0"/>
          </a:p>
          <a:p>
            <a:r>
              <a:rPr lang="zh-TW" altLang="zh-TW" sz="1400" b="1" dirty="0" smtClean="0"/>
              <a:t>續</a:t>
            </a:r>
            <a:r>
              <a:rPr lang="zh-TW" altLang="zh-TW" sz="1400" b="1" dirty="0"/>
              <a:t>證須完成最新研習時數規定</a:t>
            </a:r>
            <a:r>
              <a:rPr lang="en-US" altLang="zh-TW" sz="1400" b="1" dirty="0"/>
              <a:t>(</a:t>
            </a:r>
            <a:r>
              <a:rPr lang="zh-TW" altLang="zh-TW" sz="1400" b="1" dirty="0"/>
              <a:t>待公告</a:t>
            </a:r>
            <a:r>
              <a:rPr lang="en-US" altLang="zh-TW" sz="1400" b="1" dirty="0"/>
              <a:t>)</a:t>
            </a:r>
            <a:endParaRPr lang="zh-TW" altLang="zh-TW" sz="1400" dirty="0"/>
          </a:p>
        </p:txBody>
      </p:sp>
    </p:spTree>
    <p:extLst>
      <p:ext uri="{BB962C8B-B14F-4D97-AF65-F5344CB8AC3E}">
        <p14:creationId xmlns:p14="http://schemas.microsoft.com/office/powerpoint/2010/main" val="3642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TISDA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相關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證照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8441" y="1365250"/>
            <a:ext cx="8925559" cy="3016249"/>
          </a:xfrm>
        </p:spPr>
        <p:txBody>
          <a:bodyPr>
            <a:normAutofit fontScale="92500"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(1)ESG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初階管理師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認識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連結各產業領域的相關知識。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(2)ESG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中階管理師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具備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知識及了解實務，如碳盤查，產品碳足跡、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                           永續報告撰寫、淨零減排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..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(3)ESG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初階資訊管理師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工具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操作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永續報告書、碳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盤查軟體、能源管理系統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..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(4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偕同生成式</a:t>
            </a:r>
            <a:r>
              <a: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技能認證</a:t>
            </a:r>
            <a:r>
              <a: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系列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工作、教學、剪輯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..)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認識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協作工具及操作運用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企業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永續管理師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TUV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NORD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共同認證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國際證照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具備於企業擔任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永續發展相關工作職務， 應了解的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知識及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實務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3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</a:t>
            </a:fld>
            <a:endParaRPr/>
          </a:p>
        </p:txBody>
      </p:sp>
      <p:pic>
        <p:nvPicPr>
          <p:cNvPr id="210" name="Google Shape;2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29" y="1401524"/>
            <a:ext cx="2811239" cy="278245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3215640" y="934339"/>
            <a:ext cx="5044440" cy="27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本協會以下列目標為宗旨：</a:t>
            </a:r>
            <a:endParaRPr lang="en-US" altLang="zh-TW"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algn="ctr">
              <a:lnSpc>
                <a:spcPts val="2250"/>
              </a:lnSpc>
            </a:pPr>
            <a:endParaRPr lang="en-US" altLang="zh-TW" sz="14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algn="ctr">
              <a:lnSpc>
                <a:spcPts val="2250"/>
              </a:lnSpc>
            </a:pPr>
            <a:endParaRPr lang="en-US" altLang="zh-TW" sz="14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algn="ctr">
              <a:lnSpc>
                <a:spcPts val="2250"/>
              </a:lnSpc>
            </a:pPr>
            <a:r>
              <a:rPr lang="zh-TW" altLang="en-US" sz="16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        以</a:t>
            </a:r>
            <a:r>
              <a:rPr lang="en-US" altLang="zh-TW" sz="16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SDGs </a:t>
            </a:r>
            <a:r>
              <a:rPr lang="zh-TW" altLang="en-US" sz="16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及</a:t>
            </a:r>
            <a:r>
              <a:rPr lang="en-US" altLang="zh-TW" sz="16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ESG </a:t>
            </a:r>
            <a:r>
              <a:rPr lang="zh-TW" altLang="en-US" sz="16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產業目標為活動準則</a:t>
            </a:r>
            <a:r>
              <a:rPr lang="zh-TW" altLang="en-US" sz="1600" b="1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，</a:t>
            </a:r>
            <a:endParaRPr lang="en-US" altLang="zh-TW" sz="1600" b="1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algn="ctr">
              <a:lnSpc>
                <a:spcPts val="2250"/>
              </a:lnSpc>
            </a:pPr>
            <a:r>
              <a:rPr lang="zh-TW" altLang="en-US" sz="16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r>
              <a:rPr lang="zh-TW" altLang="en-US" sz="1600" b="1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       推動</a:t>
            </a:r>
            <a:r>
              <a:rPr lang="zh-TW" altLang="en-US" sz="16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台灣產業落實聯合國永續發展指標。</a:t>
            </a:r>
            <a:endParaRPr lang="en-US" altLang="zh-TW" sz="1600" b="1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algn="ctr">
              <a:lnSpc>
                <a:spcPts val="2250"/>
              </a:lnSpc>
            </a:pPr>
            <a:endParaRPr lang="en-US" altLang="zh-TW" sz="14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algn="ctr">
              <a:lnSpc>
                <a:spcPts val="2250"/>
              </a:lnSpc>
            </a:pPr>
            <a:r>
              <a:rPr lang="zh-TW" altLang="en-US" sz="1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r>
              <a:rPr lang="zh-TW" altLang="en-US" sz="1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         為</a:t>
            </a:r>
            <a:r>
              <a:rPr lang="zh-TW" altLang="en-US" sz="1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提升企業永續發展及社會責任之知能</a:t>
            </a:r>
            <a:r>
              <a:rPr lang="zh-TW" altLang="en-US" sz="1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，</a:t>
            </a:r>
            <a:endParaRPr lang="en-US" altLang="zh-TW" sz="14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algn="ctr">
              <a:lnSpc>
                <a:spcPts val="2250"/>
              </a:lnSpc>
            </a:pPr>
            <a:r>
              <a:rPr lang="zh-TW" altLang="en-US" sz="1400" b="1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         建立</a:t>
            </a:r>
            <a:r>
              <a:rPr lang="zh-TW" altLang="en-US" sz="14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企業永續管理專業人員認證體系與國際接軌</a:t>
            </a:r>
            <a:r>
              <a:rPr lang="zh-TW" altLang="en-US" sz="1400" b="1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，</a:t>
            </a:r>
            <a:endParaRPr lang="en-US" altLang="zh-TW" sz="1400" b="1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algn="ctr">
              <a:lnSpc>
                <a:spcPts val="2250"/>
              </a:lnSpc>
            </a:pPr>
            <a:r>
              <a:rPr lang="zh-TW" altLang="en-US" sz="1400" b="1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               全面</a:t>
            </a:r>
            <a:r>
              <a:rPr lang="zh-TW" altLang="en-US" sz="14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推動高品質企業永續服務、教育訓練及研究發展</a:t>
            </a:r>
            <a:r>
              <a:rPr lang="zh-TW" altLang="en-US" sz="1400" b="1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。</a:t>
            </a:r>
            <a:endParaRPr sz="1400" b="1" dirty="0">
              <a:solidFill>
                <a:schemeClr val="dk1"/>
              </a:solidFill>
              <a:latin typeface="+mn-ea"/>
              <a:cs typeface="Calibri"/>
              <a:sym typeface="Calibri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>
          <a:xfrm>
            <a:off x="6680557" y="4844838"/>
            <a:ext cx="3617103" cy="273844"/>
          </a:xfrm>
        </p:spPr>
        <p:txBody>
          <a:bodyPr/>
          <a:lstStyle/>
          <a:p>
            <a:r>
              <a:rPr lang="en-US" altLang="zh-TW"/>
              <a:t>/159</a:t>
            </a:r>
            <a:endParaRPr lang="en-US"/>
          </a:p>
        </p:txBody>
      </p:sp>
      <p:sp>
        <p:nvSpPr>
          <p:cNvPr id="2" name="Google Shape;185;p4">
            <a:extLst>
              <a:ext uri="{FF2B5EF4-FFF2-40B4-BE49-F238E27FC236}">
                <a16:creationId xmlns:a16="http://schemas.microsoft.com/office/drawing/2014/main" xmlns="" id="{C9C93080-6595-9658-3FE6-45FFC30B4180}"/>
              </a:ext>
            </a:extLst>
          </p:cNvPr>
          <p:cNvSpPr/>
          <p:nvPr/>
        </p:nvSpPr>
        <p:spPr>
          <a:xfrm>
            <a:off x="617762" y="866349"/>
            <a:ext cx="928687" cy="314642"/>
          </a:xfrm>
          <a:prstGeom prst="roundRect">
            <a:avLst>
              <a:gd name="adj" fmla="val 16667"/>
            </a:avLst>
          </a:prstGeom>
          <a:solidFill>
            <a:srgbClr val="F7CD9C"/>
          </a:solidFill>
          <a:ln w="15875" cap="flat" cmpd="sng">
            <a:solidFill>
              <a:srgbClr val="A65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/>
            <a:r>
              <a:rPr lang="zh-TW" altLang="en-US" sz="14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本會宗旨</a:t>
            </a:r>
            <a:endParaRPr lang="zh-TW" altLang="en-US" sz="14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Google Shape;18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8685" y="3931965"/>
            <a:ext cx="3040380" cy="763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1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44" y="1334178"/>
            <a:ext cx="1639580" cy="1639580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14350" y="671050"/>
            <a:ext cx="7886700" cy="575317"/>
          </a:xfrm>
        </p:spPr>
        <p:txBody>
          <a:bodyPr>
            <a:normAutofit/>
          </a:bodyPr>
          <a:lstStyle/>
          <a:p>
            <a:r>
              <a:rPr lang="zh-TW" altLang="en-US" sz="2700" b="1" dirty="0">
                <a:latin typeface="微軟正黑體" pitchFamily="34" charset="-120"/>
                <a:ea typeface="微軟正黑體" pitchFamily="34" charset="-120"/>
              </a:rPr>
              <a:t>邀請加入「</a:t>
            </a:r>
            <a:r>
              <a:rPr lang="zh-TW" altLang="en-US" sz="2700" b="1" dirty="0">
                <a:latin typeface="微軟正黑體" pitchFamily="34" charset="-120"/>
                <a:ea typeface="微軟正黑體" pitchFamily="34" charset="-120"/>
              </a:rPr>
              <a:t>環球傳承學苑 </a:t>
            </a:r>
            <a:r>
              <a:rPr lang="en-US" altLang="zh-TW" sz="2700" b="1" dirty="0">
                <a:latin typeface="微軟正黑體" pitchFamily="34" charset="-120"/>
                <a:ea typeface="微軟正黑體" pitchFamily="34" charset="-120"/>
              </a:rPr>
              <a:t>ESG+AI</a:t>
            </a:r>
            <a:r>
              <a:rPr lang="zh-TW" altLang="en-US" sz="2700" b="1" dirty="0">
                <a:latin typeface="微軟正黑體" pitchFamily="34" charset="-120"/>
                <a:ea typeface="微軟正黑體" pitchFamily="34" charset="-120"/>
              </a:rPr>
              <a:t>」社群</a:t>
            </a:r>
          </a:p>
        </p:txBody>
      </p:sp>
      <p:sp>
        <p:nvSpPr>
          <p:cNvPr id="5" name="矩形 4"/>
          <p:cNvSpPr/>
          <p:nvPr/>
        </p:nvSpPr>
        <p:spPr>
          <a:xfrm>
            <a:off x="242751" y="3916003"/>
            <a:ext cx="5603966" cy="102335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◎本社群成員對象為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b="1" dirty="0"/>
              <a:t>(1)</a:t>
            </a:r>
            <a:r>
              <a:rPr lang="zh-TW" altLang="en-US" sz="1400" b="1" dirty="0"/>
              <a:t>參加過本會所舉辦的培訓課程之學員</a:t>
            </a:r>
            <a:r>
              <a:rPr lang="en-US" altLang="zh-TW" sz="1400" b="1" dirty="0"/>
              <a:t>(</a:t>
            </a:r>
            <a:r>
              <a:rPr lang="zh-TW" altLang="en-US" sz="1400" b="1" dirty="0"/>
              <a:t>實體、直播或錄播課程</a:t>
            </a:r>
            <a:r>
              <a:rPr lang="en-US" altLang="zh-TW" sz="1400" b="1" dirty="0"/>
              <a:t>)</a:t>
            </a:r>
            <a:r>
              <a:rPr lang="zh-TW" altLang="en-US" sz="1400" b="1" dirty="0"/>
              <a:t/>
            </a:r>
            <a:br>
              <a:rPr lang="zh-TW" altLang="en-US" sz="1400" b="1" dirty="0"/>
            </a:br>
            <a:r>
              <a:rPr lang="en-US" altLang="zh-TW" sz="1400" b="1" dirty="0"/>
              <a:t>(2)</a:t>
            </a:r>
            <a:r>
              <a:rPr lang="zh-TW" altLang="en-US" sz="1400" b="1" dirty="0"/>
              <a:t>曾取得本會所核發之相關證照、認證者</a:t>
            </a:r>
            <a:r>
              <a:rPr lang="zh-TW" altLang="en-US" sz="1400" b="1" dirty="0" smtClean="0"/>
              <a:t>。</a:t>
            </a:r>
            <a:endParaRPr lang="en-US" altLang="zh-TW" sz="1400" b="1" dirty="0" smtClean="0"/>
          </a:p>
          <a:p>
            <a:endParaRPr lang="en-US" altLang="zh-TW" b="1" dirty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FA55C2B-6B61-482F-A07B-4448D7BA1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83" y="0"/>
            <a:ext cx="2481617" cy="6710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8005" y="1334176"/>
            <a:ext cx="5442695" cy="231601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◎為聚焦服務本會「課程學員」特設立本社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群  </a:t>
            </a:r>
            <a:endParaRPr lang="en-US" altLang="zh-TW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dirty="0"/>
              <a:t> </a:t>
            </a:r>
            <a:r>
              <a:rPr lang="zh-TW" altLang="en-US" sz="1400" dirty="0" smtClean="0"/>
              <a:t> </a:t>
            </a:r>
            <a:r>
              <a:rPr lang="zh-TW" altLang="en-US" sz="1400" dirty="0" smtClean="0"/>
              <a:t> </a:t>
            </a:r>
            <a:r>
              <a:rPr lang="zh-TW" altLang="en-US" sz="1400" dirty="0" smtClean="0"/>
              <a:t>使</a:t>
            </a:r>
            <a:r>
              <a:rPr lang="zh-TW" altLang="en-US" sz="1400" dirty="0"/>
              <a:t>學員第一時間獲得本會最新課程資訊，及提問諮詢。</a:t>
            </a:r>
          </a:p>
          <a:p>
            <a:r>
              <a:rPr lang="zh-TW" altLang="en-US" sz="1400" dirty="0"/>
              <a:t>  定期提供本會課程及服務資訊，並提供專屬福利及服務。</a:t>
            </a:r>
          </a:p>
          <a:p>
            <a:endParaRPr lang="en-US" altLang="zh-TW" sz="1400" b="1" dirty="0" smtClean="0"/>
          </a:p>
          <a:p>
            <a:r>
              <a:rPr lang="zh-TW" altLang="en-US" sz="1400" b="1" dirty="0" smtClean="0"/>
              <a:t>    本</a:t>
            </a:r>
            <a:r>
              <a:rPr lang="zh-TW" altLang="en-US" sz="1400" b="1" dirty="0"/>
              <a:t>社群之關注會員 專屬</a:t>
            </a:r>
            <a:r>
              <a:rPr lang="zh-TW" altLang="en-US" sz="1400" b="1" dirty="0" smtClean="0"/>
              <a:t>福利</a:t>
            </a:r>
            <a:endParaRPr lang="zh-TW" altLang="en-US" sz="1400" dirty="0"/>
          </a:p>
          <a:p>
            <a:r>
              <a:rPr lang="zh-TW" altLang="en-US" sz="1400" b="1" dirty="0" smtClean="0"/>
              <a:t>    </a:t>
            </a:r>
            <a:r>
              <a:rPr lang="en-US" altLang="zh-TW" sz="1400" b="1" dirty="0" smtClean="0"/>
              <a:t>(</a:t>
            </a:r>
            <a:r>
              <a:rPr lang="en-US" altLang="zh-TW" sz="1400" b="1" dirty="0"/>
              <a:t>1)</a:t>
            </a:r>
            <a:r>
              <a:rPr lang="zh-TW" altLang="en-US" sz="1400" b="1" dirty="0"/>
              <a:t>本會自辦課程課程享專屬優惠、</a:t>
            </a:r>
            <a:r>
              <a:rPr lang="en-US" altLang="zh-TW" sz="1400" b="1" dirty="0"/>
              <a:t>(2)</a:t>
            </a:r>
            <a:r>
              <a:rPr lang="zh-TW" altLang="en-US" sz="1400" b="1" dirty="0"/>
              <a:t>不定期 免費線上講座 </a:t>
            </a:r>
            <a:r>
              <a:rPr lang="en-US" altLang="zh-TW" sz="1400" b="1" dirty="0" smtClean="0"/>
              <a:t>…</a:t>
            </a:r>
            <a:r>
              <a:rPr lang="zh-TW" altLang="en-US" sz="1400" b="1" dirty="0"/>
              <a:t>等</a:t>
            </a:r>
            <a:endParaRPr lang="zh-TW" altLang="en-US" sz="1400" dirty="0"/>
          </a:p>
          <a:p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16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◎本社群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由 </a:t>
            </a:r>
            <a:r>
              <a:rPr lang="zh-TW" altLang="en-US" sz="1600" b="1" u="sng" dirty="0" smtClean="0">
                <a:latin typeface="微軟正黑體" pitchFamily="34" charset="-120"/>
                <a:ea typeface="微軟正黑體" pitchFamily="34" charset="-120"/>
              </a:rPr>
              <a:t>台灣</a:t>
            </a:r>
            <a:r>
              <a:rPr lang="zh-TW" altLang="en-US" sz="1600" b="1" u="sng" dirty="0">
                <a:latin typeface="微軟正黑體" pitchFamily="34" charset="-120"/>
                <a:ea typeface="微軟正黑體" pitchFamily="34" charset="-120"/>
              </a:rPr>
              <a:t>產業永續發展協會</a:t>
            </a:r>
            <a:r>
              <a:rPr lang="en-US" altLang="zh-TW" sz="1600" b="1" u="sng" dirty="0">
                <a:latin typeface="微軟正黑體" pitchFamily="34" charset="-120"/>
                <a:ea typeface="微軟正黑體" pitchFamily="34" charset="-120"/>
              </a:rPr>
              <a:t>(TISDA</a:t>
            </a:r>
            <a:r>
              <a:rPr lang="en-US" altLang="zh-TW" sz="1600" b="1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600" b="1" u="sng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所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成立及管理。</a:t>
            </a:r>
            <a:r>
              <a:rPr lang="zh-TW" altLang="en-US" sz="1600" dirty="0"/>
              <a:t/>
            </a:r>
            <a:br>
              <a:rPr lang="zh-TW" altLang="en-US" sz="1600" dirty="0"/>
            </a:br>
            <a:r>
              <a:rPr lang="zh-TW" altLang="en-US" sz="1400" dirty="0"/>
              <a:t>分享</a:t>
            </a:r>
            <a:r>
              <a:rPr lang="en-US" altLang="zh-TW" sz="1400" dirty="0"/>
              <a:t>ESG</a:t>
            </a:r>
            <a:r>
              <a:rPr lang="zh-TW" altLang="en-US" sz="1400" dirty="0"/>
              <a:t>、</a:t>
            </a:r>
            <a:r>
              <a:rPr lang="en-US" altLang="zh-TW" sz="1400" dirty="0"/>
              <a:t>SDGs</a:t>
            </a:r>
            <a:r>
              <a:rPr lang="zh-TW" altLang="en-US" sz="1400" dirty="0"/>
              <a:t>、永續發展資訊、</a:t>
            </a:r>
            <a:r>
              <a:rPr lang="en-US" altLang="zh-TW" sz="1400" dirty="0"/>
              <a:t>AI</a:t>
            </a:r>
            <a:r>
              <a:rPr lang="zh-TW" altLang="en-US" sz="1400" dirty="0"/>
              <a:t>人工智能</a:t>
            </a:r>
            <a:r>
              <a:rPr lang="en-US" altLang="zh-TW" sz="1400" dirty="0"/>
              <a:t>…</a:t>
            </a:r>
            <a:r>
              <a:rPr lang="zh-TW" altLang="en-US" sz="1400" dirty="0"/>
              <a:t>等 為主題的交流平台。</a:t>
            </a:r>
            <a:br>
              <a:rPr lang="zh-TW" altLang="en-US" sz="1400" dirty="0"/>
            </a:br>
            <a:r>
              <a:rPr lang="zh-TW" altLang="en-US" sz="1400" dirty="0"/>
              <a:t>並提供本會之活動及服務資訊，作為本會與社群成員訊息交流管道。</a:t>
            </a:r>
            <a:endParaRPr lang="zh-TW" altLang="en-US" sz="1400" b="1" dirty="0"/>
          </a:p>
        </p:txBody>
      </p:sp>
      <p:sp>
        <p:nvSpPr>
          <p:cNvPr id="11" name="矩形 10"/>
          <p:cNvSpPr/>
          <p:nvPr/>
        </p:nvSpPr>
        <p:spPr>
          <a:xfrm>
            <a:off x="5846717" y="2538948"/>
            <a:ext cx="5229126" cy="20697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en-US" altLang="zh-TW" sz="1600" b="1" dirty="0" smtClean="0">
              <a:solidFill>
                <a:srgbClr val="FF0000"/>
              </a:solidFill>
            </a:endParaRPr>
          </a:p>
          <a:p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★本</a:t>
            </a:r>
            <a:r>
              <a:rPr lang="zh-TW" altLang="en-US" sz="1600" b="1" dirty="0">
                <a:solidFill>
                  <a:srgbClr val="FF0000"/>
                </a:solidFill>
              </a:rPr>
              <a:t>期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學員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zh-TW" altLang="en-US" sz="1600" b="1" dirty="0">
                <a:solidFill>
                  <a:srgbClr val="FF0000"/>
                </a:solidFill>
              </a:rPr>
              <a:t> 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   申請</a:t>
            </a:r>
            <a:r>
              <a:rPr lang="zh-TW" altLang="en-US" sz="1600" b="1" dirty="0">
                <a:solidFill>
                  <a:srgbClr val="FF0000"/>
                </a:solidFill>
              </a:rPr>
              <a:t>加入時 只須回答問題 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altLang="zh-TW" sz="1600" b="1" dirty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     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照</a:t>
            </a:r>
            <a:r>
              <a:rPr lang="zh-TW" altLang="en-US" sz="1600" b="1" dirty="0">
                <a:solidFill>
                  <a:srgbClr val="FF0000"/>
                </a:solidFill>
              </a:rPr>
              <a:t>以下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格式</a:t>
            </a:r>
            <a:r>
              <a:rPr lang="zh-TW" altLang="en-US" sz="1600" b="1" dirty="0">
                <a:solidFill>
                  <a:srgbClr val="FF0000"/>
                </a:solidFill>
              </a:rPr>
              <a:t> 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</a:t>
            </a:r>
            <a:endParaRPr lang="zh-TW" altLang="en-US" sz="1600" b="1" dirty="0">
              <a:solidFill>
                <a:srgbClr val="FF0000"/>
              </a:solidFill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     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1600" b="1" dirty="0" smtClean="0"/>
              <a:t>姓名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真實全名</a:t>
            </a:r>
            <a:r>
              <a:rPr lang="en-US" altLang="zh-TW" sz="1600" b="1" dirty="0"/>
              <a:t>) </a:t>
            </a:r>
            <a:r>
              <a:rPr lang="en-US" altLang="zh-TW" sz="1600" b="1" dirty="0" smtClean="0"/>
              <a:t>1205</a:t>
            </a:r>
            <a:r>
              <a:rPr lang="zh-TW" altLang="en-US" sz="1600" b="1" dirty="0" smtClean="0"/>
              <a:t>中華大學</a:t>
            </a:r>
            <a:endParaRPr lang="en-US" altLang="zh-TW" sz="1600" b="1" dirty="0" smtClean="0"/>
          </a:p>
          <a:p>
            <a:r>
              <a:rPr lang="en-US" altLang="zh-TW" sz="1600" b="1" dirty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  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  </a:t>
            </a:r>
            <a:r>
              <a:rPr lang="en-US" altLang="zh-TW" sz="1600" b="1" dirty="0" smtClean="0">
                <a:solidFill>
                  <a:srgbClr val="00B0F0"/>
                </a:solidFill>
              </a:rPr>
              <a:t>(</a:t>
            </a:r>
            <a:r>
              <a:rPr lang="zh-TW" altLang="en-US" sz="1600" b="1" dirty="0" smtClean="0">
                <a:solidFill>
                  <a:srgbClr val="00B0F0"/>
                </a:solidFill>
              </a:rPr>
              <a:t>如 吳逸</a:t>
            </a:r>
            <a:r>
              <a:rPr lang="zh-TW" altLang="en-US" sz="1600" b="1" dirty="0" smtClean="0">
                <a:solidFill>
                  <a:srgbClr val="00B0F0"/>
                </a:solidFill>
              </a:rPr>
              <a:t>楓 </a:t>
            </a:r>
            <a:r>
              <a:rPr lang="en-US" altLang="zh-TW" sz="1600" b="1" dirty="0" smtClean="0">
                <a:solidFill>
                  <a:srgbClr val="00B0F0"/>
                </a:solidFill>
              </a:rPr>
              <a:t>1205</a:t>
            </a:r>
            <a:r>
              <a:rPr lang="zh-TW" altLang="en-US" sz="1600" b="1" dirty="0" smtClean="0">
                <a:solidFill>
                  <a:srgbClr val="00B0F0"/>
                </a:solidFill>
              </a:rPr>
              <a:t>中華大學</a:t>
            </a:r>
            <a:r>
              <a:rPr lang="en-US" altLang="zh-TW" sz="1600" b="1" dirty="0" smtClean="0">
                <a:solidFill>
                  <a:srgbClr val="00B0F0"/>
                </a:solidFill>
              </a:rPr>
              <a:t>)</a:t>
            </a:r>
            <a:endParaRPr lang="zh-TW" altLang="en-US" sz="1600" b="1" dirty="0">
              <a:solidFill>
                <a:srgbClr val="00B0F0"/>
              </a:solidFill>
            </a:endParaRP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9646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920" y="2326640"/>
            <a:ext cx="7543800" cy="56134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行政宣導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399" y="2778761"/>
            <a:ext cx="7543801" cy="301752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3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課程及考試平台使用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說明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6740" y="1384300"/>
            <a:ext cx="8557260" cy="3244849"/>
          </a:xfrm>
        </p:spPr>
        <p:txBody>
          <a:bodyPr>
            <a:normAutofit/>
          </a:bodyPr>
          <a:lstStyle/>
          <a:p>
            <a:r>
              <a:rPr lang="zh-TW" altLang="zh-TW" b="1" dirty="0" smtClean="0"/>
              <a:t>【</a:t>
            </a:r>
            <a:r>
              <a:rPr lang="zh-TW" altLang="zh-TW" b="1" dirty="0"/>
              <a:t>登入帳號</a:t>
            </a:r>
            <a:r>
              <a:rPr lang="zh-TW" altLang="zh-TW" b="1" dirty="0" smtClean="0"/>
              <a:t>】</a:t>
            </a:r>
            <a:r>
              <a:rPr lang="zh-TW" altLang="en-US" b="1" dirty="0" smtClean="0"/>
              <a:t> </a:t>
            </a:r>
            <a:r>
              <a:rPr lang="en-US" altLang="zh-TW" b="1" dirty="0"/>
              <a:t>(</a:t>
            </a:r>
            <a:r>
              <a:rPr lang="zh-TW" altLang="zh-TW" b="1" dirty="0"/>
              <a:t>請務必測試是否能順利登入</a:t>
            </a:r>
            <a:r>
              <a:rPr lang="en-US" altLang="zh-TW" b="1" dirty="0"/>
              <a:t>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帳號 為您先前註冊帳號的</a:t>
            </a:r>
            <a:r>
              <a:rPr lang="en-US" altLang="zh-TW" dirty="0"/>
              <a:t> E-mail </a:t>
            </a:r>
            <a:r>
              <a:rPr lang="zh-TW" altLang="zh-TW" dirty="0" smtClean="0"/>
              <a:t>登入</a:t>
            </a:r>
            <a:r>
              <a:rPr lang="zh-TW" altLang="zh-TW" dirty="0"/>
              <a:t>連結</a:t>
            </a:r>
            <a:r>
              <a:rPr lang="en-US" altLang="zh-TW" dirty="0"/>
              <a:t>   </a:t>
            </a:r>
            <a:r>
              <a:rPr lang="en-US" altLang="zh-TW" u="sng" dirty="0">
                <a:hlinkClick r:id="rId2"/>
              </a:rPr>
              <a:t>https://treasureunico.numax.com.tw/%E7%99%BB%E5%85%A5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(</a:t>
            </a:r>
            <a:r>
              <a:rPr lang="zh-TW" altLang="zh-TW" dirty="0"/>
              <a:t>環球傳承臺商學苑</a:t>
            </a:r>
            <a:r>
              <a:rPr lang="en-US" altLang="zh-TW" dirty="0"/>
              <a:t>)</a:t>
            </a:r>
            <a:endParaRPr lang="zh-TW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zh-TW" dirty="0" smtClean="0"/>
              <a:t>★</a:t>
            </a:r>
            <a:r>
              <a:rPr lang="zh-TW" altLang="zh-TW" dirty="0"/>
              <a:t>若密碼無法登入，可用【忘記密碼】功能重新設定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0" y="2572616"/>
            <a:ext cx="3686969" cy="134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78" y="2258291"/>
            <a:ext cx="1537422" cy="15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/>
              <a:t>【課程練習題</a:t>
            </a:r>
            <a:r>
              <a:rPr lang="zh-TW" altLang="zh-TW" b="1" dirty="0" smtClean="0"/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5815" y="1320007"/>
            <a:ext cx="6613685" cy="2173287"/>
          </a:xfrm>
        </p:spPr>
        <p:txBody>
          <a:bodyPr/>
          <a:lstStyle/>
          <a:p>
            <a:r>
              <a:rPr lang="en-US" altLang="zh-TW" sz="1600" b="1" dirty="0" smtClean="0"/>
              <a:t>◆</a:t>
            </a:r>
            <a:r>
              <a:rPr lang="zh-TW" altLang="zh-TW" sz="1600" dirty="0"/>
              <a:t>每章課程，可線上進行課後練習題</a:t>
            </a:r>
            <a:r>
              <a:rPr lang="en-US" altLang="zh-TW" sz="1600" dirty="0"/>
              <a:t>(</a:t>
            </a:r>
            <a:r>
              <a:rPr lang="zh-TW" altLang="zh-TW" sz="1600" dirty="0"/>
              <a:t>每次</a:t>
            </a:r>
            <a:r>
              <a:rPr lang="en-US" altLang="zh-TW" sz="1600" dirty="0"/>
              <a:t>10</a:t>
            </a:r>
            <a:r>
              <a:rPr lang="zh-TW" altLang="zh-TW" sz="1600" dirty="0"/>
              <a:t>題，隨機出題</a:t>
            </a:r>
            <a:r>
              <a:rPr lang="en-US" altLang="zh-TW" sz="1600" dirty="0"/>
              <a:t>)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r>
              <a:rPr lang="zh-TW" altLang="zh-TW" sz="1600" dirty="0" smtClean="0"/>
              <a:t>以</a:t>
            </a:r>
            <a:r>
              <a:rPr lang="zh-TW" altLang="zh-TW" sz="1600" dirty="0"/>
              <a:t>複習該堂課重點。</a:t>
            </a:r>
          </a:p>
          <a:p>
            <a:r>
              <a:rPr lang="zh-TW" altLang="zh-TW" sz="1600" dirty="0"/>
              <a:t>可不限次數重覆練習，但會記錄近</a:t>
            </a:r>
            <a:r>
              <a:rPr lang="en-US" altLang="zh-TW" sz="1600" dirty="0"/>
              <a:t>5</a:t>
            </a:r>
            <a:r>
              <a:rPr lang="zh-TW" altLang="zh-TW" sz="1600" dirty="0"/>
              <a:t>次練習成績</a:t>
            </a:r>
            <a:r>
              <a:rPr lang="zh-TW" altLang="zh-TW" sz="1600" dirty="0" smtClean="0"/>
              <a:t>。</a:t>
            </a:r>
          </a:p>
          <a:p>
            <a:pPr marL="0" indent="0">
              <a:buNone/>
            </a:pPr>
            <a:r>
              <a:rPr lang="en-US" altLang="zh-TW" sz="1600" b="1" dirty="0" smtClean="0">
                <a:solidFill>
                  <a:srgbClr val="FF0000"/>
                </a:solidFill>
              </a:rPr>
              <a:t>(</a:t>
            </a:r>
            <a:r>
              <a:rPr lang="zh-TW" altLang="zh-TW" sz="1600" b="1" dirty="0" smtClean="0">
                <a:solidFill>
                  <a:srgbClr val="FF0000"/>
                </a:solidFill>
              </a:rPr>
              <a:t>登入後 到 左側選單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 /</a:t>
            </a:r>
            <a:r>
              <a:rPr lang="zh-TW" altLang="zh-TW" sz="1600" b="1" dirty="0" smtClean="0">
                <a:solidFill>
                  <a:srgbClr val="FF0000"/>
                </a:solidFill>
              </a:rPr>
              <a:t>課程練習題 進行課後練習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)</a:t>
            </a:r>
            <a:r>
              <a:rPr lang="zh-TW" altLang="zh-TW" sz="1600" b="1" dirty="0" smtClean="0">
                <a:solidFill>
                  <a:srgbClr val="FF0000"/>
                </a:solidFill>
              </a:rPr>
              <a:t>。</a:t>
            </a:r>
            <a:endParaRPr lang="zh-TW" altLang="zh-TW" sz="1600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3" y="2828816"/>
            <a:ext cx="3705024" cy="18860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23" y="2805040"/>
            <a:ext cx="3143301" cy="19098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03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/>
              <a:t>【注意事項</a:t>
            </a:r>
            <a:r>
              <a:rPr lang="en-US" altLang="zh-TW" b="1" dirty="0"/>
              <a:t>&amp;</a:t>
            </a:r>
            <a:r>
              <a:rPr lang="zh-TW" altLang="zh-TW" b="1" dirty="0"/>
              <a:t>考試規則</a:t>
            </a:r>
            <a:r>
              <a:rPr lang="zh-TW" altLang="zh-TW" b="1" dirty="0" smtClean="0"/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2913" y="1384301"/>
            <a:ext cx="7923847" cy="301752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測驗</a:t>
            </a:r>
            <a:r>
              <a:rPr lang="zh-TW" altLang="zh-TW" dirty="0"/>
              <a:t>方式</a:t>
            </a:r>
            <a:r>
              <a:rPr lang="en-US" altLang="zh-TW" dirty="0"/>
              <a:t> : </a:t>
            </a:r>
            <a:r>
              <a:rPr lang="zh-TW" altLang="zh-TW" dirty="0"/>
              <a:t>線上測驗</a:t>
            </a:r>
          </a:p>
          <a:p>
            <a:r>
              <a:rPr lang="zh-TW" altLang="zh-TW" b="1" dirty="0"/>
              <a:t>考試時間</a:t>
            </a:r>
            <a:r>
              <a:rPr lang="en-US" altLang="zh-TW" b="1" dirty="0"/>
              <a:t> : 60</a:t>
            </a:r>
            <a:r>
              <a:rPr lang="zh-TW" altLang="zh-TW" b="1" dirty="0"/>
              <a:t>分鐘</a:t>
            </a:r>
            <a:endParaRPr lang="zh-TW" altLang="zh-TW" dirty="0"/>
          </a:p>
          <a:p>
            <a:r>
              <a:rPr lang="zh-TW" altLang="zh-TW" dirty="0"/>
              <a:t>合格分數</a:t>
            </a:r>
            <a:r>
              <a:rPr lang="en-US" altLang="zh-TW" dirty="0"/>
              <a:t> 70</a:t>
            </a:r>
            <a:r>
              <a:rPr lang="zh-TW" altLang="zh-TW" dirty="0"/>
              <a:t>分，每題</a:t>
            </a:r>
            <a:r>
              <a:rPr lang="en-US" altLang="zh-TW" dirty="0"/>
              <a:t>2</a:t>
            </a:r>
            <a:r>
              <a:rPr lang="zh-TW" altLang="zh-TW" dirty="0"/>
              <a:t>分 共</a:t>
            </a:r>
            <a:r>
              <a:rPr lang="en-US" altLang="zh-TW" dirty="0"/>
              <a:t>50</a:t>
            </a:r>
            <a:r>
              <a:rPr lang="zh-TW" altLang="zh-TW" dirty="0"/>
              <a:t>題，皆為單選題。</a:t>
            </a:r>
          </a:p>
          <a:p>
            <a:r>
              <a:rPr lang="zh-TW" altLang="zh-TW" dirty="0"/>
              <a:t>開啟</a:t>
            </a:r>
            <a:r>
              <a:rPr lang="zh-TW" altLang="zh-TW" b="1" dirty="0"/>
              <a:t>「</a:t>
            </a:r>
            <a:r>
              <a:rPr lang="en-US" altLang="zh-TW" b="1" dirty="0"/>
              <a:t>ESG</a:t>
            </a:r>
            <a:r>
              <a:rPr lang="zh-TW" altLang="zh-TW" b="1" dirty="0"/>
              <a:t>初階管理師證照</a:t>
            </a:r>
            <a:r>
              <a:rPr lang="en-US" altLang="zh-TW" b="1" dirty="0"/>
              <a:t>-</a:t>
            </a:r>
            <a:r>
              <a:rPr lang="zh-TW" altLang="zh-TW" b="1" dirty="0"/>
              <a:t>中華大學專案</a:t>
            </a:r>
            <a:r>
              <a:rPr lang="en-US" altLang="zh-TW" b="1" dirty="0"/>
              <a:t>-</a:t>
            </a:r>
            <a:r>
              <a:rPr lang="zh-TW" altLang="zh-TW" b="1" dirty="0"/>
              <a:t>考試卷」</a:t>
            </a:r>
            <a:r>
              <a:rPr lang="zh-TW" altLang="zh-TW" dirty="0"/>
              <a:t>後，無法暫停時間。</a:t>
            </a:r>
          </a:p>
          <a:p>
            <a:r>
              <a:rPr lang="zh-TW" altLang="zh-TW" dirty="0"/>
              <a:t>中途退出 或 違規警告</a:t>
            </a:r>
            <a:r>
              <a:rPr lang="en-US" altLang="zh-TW" dirty="0"/>
              <a:t>3</a:t>
            </a:r>
            <a:r>
              <a:rPr lang="zh-TW" altLang="zh-TW" dirty="0"/>
              <a:t>次，會終止考試。</a:t>
            </a:r>
          </a:p>
          <a:p>
            <a:r>
              <a:rPr lang="zh-TW" altLang="zh-TW" b="1" dirty="0"/>
              <a:t>★正式考試僅有</a:t>
            </a:r>
            <a:r>
              <a:rPr lang="en-US" altLang="zh-TW" b="1" dirty="0"/>
              <a:t>1</a:t>
            </a:r>
            <a:r>
              <a:rPr lang="zh-TW" altLang="zh-TW" b="1" dirty="0"/>
              <a:t>次機會，請務必充分準備</a:t>
            </a:r>
            <a:r>
              <a:rPr lang="en-US" altLang="zh-TW" b="1" dirty="0"/>
              <a:t>(</a:t>
            </a:r>
            <a:r>
              <a:rPr lang="zh-TW" altLang="zh-TW" b="1" dirty="0"/>
              <a:t>並熟練課程練習題</a:t>
            </a:r>
            <a:r>
              <a:rPr lang="en-US" altLang="zh-TW" b="1" dirty="0"/>
              <a:t>)</a:t>
            </a:r>
            <a:r>
              <a:rPr lang="zh-TW" altLang="zh-TW" b="1" dirty="0"/>
              <a:t>。</a:t>
            </a:r>
            <a:r>
              <a:rPr lang="en-US" altLang="zh-TW" b="1" dirty="0"/>
              <a:t> </a:t>
            </a:r>
            <a:br>
              <a:rPr lang="en-US" altLang="zh-TW" b="1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1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【開啟考試卷】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本次專案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考試日期為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12/27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會員</a:t>
            </a:r>
            <a:r>
              <a:rPr lang="zh-TW" altLang="zh-TW" dirty="0"/>
              <a:t>中心</a:t>
            </a:r>
            <a:r>
              <a:rPr lang="en-US" altLang="zh-TW" dirty="0"/>
              <a:t>(</a:t>
            </a:r>
            <a:r>
              <a:rPr lang="zh-TW" altLang="zh-TW" dirty="0"/>
              <a:t>上方</a:t>
            </a:r>
            <a:r>
              <a:rPr lang="en-US" altLang="zh-TW" dirty="0"/>
              <a:t>) / </a:t>
            </a:r>
            <a:r>
              <a:rPr lang="zh-TW" altLang="zh-TW" dirty="0"/>
              <a:t>我的考試卷</a:t>
            </a:r>
            <a:r>
              <a:rPr lang="en-US" altLang="zh-TW" dirty="0"/>
              <a:t>(</a:t>
            </a:r>
            <a:r>
              <a:rPr lang="zh-TW" altLang="zh-TW" dirty="0"/>
              <a:t>左側選單</a:t>
            </a:r>
            <a:r>
              <a:rPr lang="en-US" altLang="zh-TW" dirty="0"/>
              <a:t>) </a:t>
            </a:r>
            <a:endParaRPr lang="zh-TW" altLang="zh-TW" dirty="0"/>
          </a:p>
          <a:p>
            <a:r>
              <a:rPr lang="zh-TW" altLang="zh-TW" dirty="0"/>
              <a:t>選擇</a:t>
            </a:r>
            <a:r>
              <a:rPr lang="zh-TW" altLang="zh-TW" b="1" dirty="0">
                <a:solidFill>
                  <a:srgbClr val="00B0F0"/>
                </a:solidFill>
              </a:rPr>
              <a:t>「</a:t>
            </a:r>
            <a:r>
              <a:rPr lang="en-US" altLang="zh-TW" b="1" dirty="0">
                <a:solidFill>
                  <a:srgbClr val="00B0F0"/>
                </a:solidFill>
              </a:rPr>
              <a:t>ESG</a:t>
            </a:r>
            <a:r>
              <a:rPr lang="zh-TW" altLang="zh-TW" b="1" dirty="0">
                <a:solidFill>
                  <a:srgbClr val="00B0F0"/>
                </a:solidFill>
              </a:rPr>
              <a:t>初階管理師證照</a:t>
            </a:r>
            <a:r>
              <a:rPr lang="en-US" altLang="zh-TW" b="1" dirty="0">
                <a:solidFill>
                  <a:srgbClr val="00B0F0"/>
                </a:solidFill>
              </a:rPr>
              <a:t>-</a:t>
            </a:r>
            <a:r>
              <a:rPr lang="zh-TW" altLang="zh-TW" b="1" dirty="0">
                <a:solidFill>
                  <a:srgbClr val="00B0F0"/>
                </a:solidFill>
              </a:rPr>
              <a:t>中華大學專案</a:t>
            </a:r>
            <a:r>
              <a:rPr lang="en-US" altLang="zh-TW" b="1" dirty="0">
                <a:solidFill>
                  <a:srgbClr val="00B0F0"/>
                </a:solidFill>
              </a:rPr>
              <a:t>-</a:t>
            </a:r>
            <a:r>
              <a:rPr lang="zh-TW" altLang="zh-TW" b="1" dirty="0">
                <a:solidFill>
                  <a:srgbClr val="00B0F0"/>
                </a:solidFill>
              </a:rPr>
              <a:t>考試卷」</a:t>
            </a:r>
            <a:r>
              <a:rPr lang="zh-TW" altLang="zh-TW" dirty="0"/>
              <a:t>，</a:t>
            </a:r>
          </a:p>
          <a:p>
            <a:r>
              <a:rPr lang="zh-TW" altLang="zh-TW" b="1" dirty="0"/>
              <a:t>考試資格 會顯示「</a:t>
            </a:r>
            <a:r>
              <a:rPr lang="en-US" altLang="zh-TW" b="1" dirty="0"/>
              <a:t>○</a:t>
            </a:r>
            <a:r>
              <a:rPr lang="zh-TW" altLang="zh-TW" b="1" dirty="0"/>
              <a:t>」及「開始考試」按鈕</a:t>
            </a:r>
            <a:r>
              <a:rPr lang="en-US" altLang="zh-TW" b="1" dirty="0"/>
              <a:t>  (</a:t>
            </a:r>
            <a:r>
              <a:rPr lang="zh-TW" altLang="zh-TW" b="1" dirty="0"/>
              <a:t>目前為非考試時間</a:t>
            </a:r>
            <a:r>
              <a:rPr lang="en-US" altLang="zh-TW" b="1" dirty="0"/>
              <a:t> )</a:t>
            </a: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" y="2621972"/>
            <a:ext cx="3464719" cy="2364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1" y="2621972"/>
            <a:ext cx="3321844" cy="2367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34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發票開立事宜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2420" y="1346200"/>
            <a:ext cx="8633460" cy="3355339"/>
          </a:xfrm>
          <a:noFill/>
        </p:spPr>
        <p:txBody>
          <a:bodyPr>
            <a:normAutofit fontScale="92500"/>
          </a:bodyPr>
          <a:lstStyle/>
          <a:p>
            <a:r>
              <a:rPr lang="zh-TW" altLang="en-US" dirty="0"/>
              <a:t>◆</a:t>
            </a:r>
            <a:r>
              <a:rPr lang="zh-TW" altLang="en-US" b="1" dirty="0"/>
              <a:t>電子發票</a:t>
            </a:r>
            <a:r>
              <a:rPr lang="en-US" altLang="zh-TW" b="1" dirty="0"/>
              <a:t>: </a:t>
            </a:r>
            <a:r>
              <a:rPr lang="zh-TW" altLang="en-US" b="1" dirty="0"/>
              <a:t>由  </a:t>
            </a:r>
            <a:r>
              <a:rPr lang="zh-TW" altLang="en-US" b="1" dirty="0">
                <a:solidFill>
                  <a:srgbClr val="00B0F0"/>
                </a:solidFill>
              </a:rPr>
              <a:t>環球傳承臺商學苑股份有限公司</a:t>
            </a:r>
            <a:r>
              <a:rPr lang="zh-TW" altLang="en-US" b="1" dirty="0"/>
              <a:t>  開立。</a:t>
            </a:r>
            <a:endParaRPr lang="zh-TW" altLang="en-US" dirty="0"/>
          </a:p>
          <a:p>
            <a:r>
              <a:rPr lang="zh-TW" altLang="en-US" dirty="0"/>
              <a:t>◆ </a:t>
            </a:r>
            <a:r>
              <a:rPr lang="zh-TW" altLang="en-US" b="1" dirty="0"/>
              <a:t>以</a:t>
            </a:r>
            <a:r>
              <a:rPr lang="en-US" altLang="zh-TW" b="1" dirty="0"/>
              <a:t>E-mail </a:t>
            </a:r>
            <a:r>
              <a:rPr lang="zh-TW" altLang="en-US" b="1" dirty="0"/>
              <a:t>通知，請自行下載</a:t>
            </a:r>
            <a:r>
              <a:rPr lang="zh-TW" altLang="en-US" b="1" dirty="0" smtClean="0"/>
              <a:t>。 </a:t>
            </a:r>
            <a:endParaRPr lang="en-US" altLang="zh-TW" b="1" dirty="0" smtClean="0"/>
          </a:p>
          <a:p>
            <a:r>
              <a:rPr lang="zh-TW" altLang="en-US" b="1" dirty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/>
              <a:t>已於</a:t>
            </a:r>
            <a:r>
              <a:rPr lang="zh-TW" altLang="en-US" b="1" dirty="0" smtClean="0">
                <a:solidFill>
                  <a:srgbClr val="FF0000"/>
                </a:solidFill>
              </a:rPr>
              <a:t>繳費當日</a:t>
            </a:r>
            <a:r>
              <a:rPr lang="zh-TW" altLang="en-US" b="1" dirty="0" smtClean="0"/>
              <a:t>或</a:t>
            </a:r>
            <a:r>
              <a:rPr lang="zh-TW" altLang="en-US" b="1" dirty="0" smtClean="0">
                <a:solidFill>
                  <a:srgbClr val="FF0000"/>
                </a:solidFill>
              </a:rPr>
              <a:t>翌日 </a:t>
            </a:r>
            <a:r>
              <a:rPr lang="zh-TW" altLang="en-US" b="1" dirty="0" smtClean="0"/>
              <a:t>發出通知，若有指定開立日期則於該日</a:t>
            </a:r>
            <a:r>
              <a:rPr lang="zh-TW" altLang="en-US" b="1" dirty="0"/>
              <a:t>發出通知</a:t>
            </a:r>
            <a:r>
              <a:rPr lang="en-US" altLang="zh-TW" b="1" dirty="0" smtClean="0"/>
              <a:t>)-</a:t>
            </a:r>
            <a:r>
              <a:rPr lang="zh-TW" altLang="en-US" b="1" dirty="0" smtClean="0"/>
              <a:t>請確認</a:t>
            </a:r>
            <a:r>
              <a:rPr lang="en-US" altLang="zh-TW" b="1" dirty="0" smtClean="0"/>
              <a:t>!!</a:t>
            </a:r>
          </a:p>
          <a:p>
            <a:r>
              <a:rPr lang="zh-TW" altLang="en-US" b="1" dirty="0" smtClean="0"/>
              <a:t>    ★ </a:t>
            </a:r>
            <a:r>
              <a:rPr lang="en-US" altLang="zh-TW" b="1" dirty="0" smtClean="0"/>
              <a:t>E-mail</a:t>
            </a:r>
            <a:r>
              <a:rPr lang="zh-TW" altLang="en-US" b="1" dirty="0" smtClean="0"/>
              <a:t>主旨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zh-TW" altLang="en-US" b="1" u="sng" dirty="0" smtClean="0">
                <a:solidFill>
                  <a:srgbClr val="FF0000"/>
                </a:solidFill>
              </a:rPr>
              <a:t>電子</a:t>
            </a:r>
            <a:r>
              <a:rPr lang="zh-TW" altLang="en-US" b="1" u="sng" dirty="0">
                <a:solidFill>
                  <a:srgbClr val="FF0000"/>
                </a:solidFill>
              </a:rPr>
              <a:t>發票證明聯下載提醒</a:t>
            </a:r>
            <a:r>
              <a:rPr lang="zh-TW" altLang="en-US" b="1" u="sng" dirty="0"/>
              <a:t>  </a:t>
            </a:r>
            <a:r>
              <a:rPr lang="zh-TW" altLang="en-US" b="1" dirty="0"/>
              <a:t> </a:t>
            </a:r>
            <a:endParaRPr lang="zh-TW" altLang="en-US" dirty="0"/>
          </a:p>
          <a:p>
            <a:r>
              <a:rPr lang="zh-TW" altLang="en-US" b="1" dirty="0" smtClean="0"/>
              <a:t>     </a:t>
            </a:r>
            <a:r>
              <a:rPr lang="en-US" altLang="zh-TW" b="1" dirty="0">
                <a:solidFill>
                  <a:srgbClr val="00B0F0"/>
                </a:solidFill>
              </a:rPr>
              <a:t>(</a:t>
            </a:r>
            <a:r>
              <a:rPr lang="zh-TW" altLang="en-US" b="1" dirty="0">
                <a:solidFill>
                  <a:srgbClr val="00B0F0"/>
                </a:solidFill>
              </a:rPr>
              <a:t>有時會跑到垃圾信件夾，務必檢查</a:t>
            </a:r>
            <a:r>
              <a:rPr lang="en-US" altLang="zh-TW" b="1" dirty="0">
                <a:solidFill>
                  <a:srgbClr val="00B0F0"/>
                </a:solidFill>
              </a:rPr>
              <a:t>) </a:t>
            </a:r>
            <a:endParaRPr lang="en-US" altLang="zh-TW" b="1" dirty="0"/>
          </a:p>
          <a:p>
            <a:r>
              <a:rPr lang="en-US" altLang="zh-TW" b="1" dirty="0" smtClean="0"/>
              <a:t>(</a:t>
            </a:r>
            <a:r>
              <a:rPr lang="zh-TW" altLang="en-US" b="1" dirty="0"/>
              <a:t>若需要申請核銷 </a:t>
            </a:r>
            <a:r>
              <a:rPr lang="zh-TW" altLang="en-US" b="1" dirty="0" smtClean="0"/>
              <a:t>需求，務必確認所填之 </a:t>
            </a:r>
            <a:r>
              <a:rPr lang="zh-TW" altLang="en-US" b="1" dirty="0"/>
              <a:t>「 抬頭」 及 「統編」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  若有發票更改需求 請務必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於 </a:t>
            </a:r>
            <a:r>
              <a:rPr lang="en-US" altLang="zh-TW" b="1" u="sng" dirty="0" smtClean="0">
                <a:solidFill>
                  <a:srgbClr val="FF0000"/>
                </a:solidFill>
              </a:rPr>
              <a:t>12/10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前提出</a:t>
            </a:r>
            <a:endParaRPr lang="en-US" altLang="zh-TW" b="1" u="sng" dirty="0" smtClean="0">
              <a:solidFill>
                <a:srgbClr val="FF0000"/>
              </a:solidFill>
            </a:endParaRPr>
          </a:p>
          <a:p>
            <a:r>
              <a:rPr lang="en-US" altLang="zh-TW" sz="1500" dirty="0" smtClean="0"/>
              <a:t>(</a:t>
            </a:r>
            <a:r>
              <a:rPr lang="zh-TW" altLang="en-US" sz="1500" dirty="0" smtClean="0"/>
              <a:t>洽本會</a:t>
            </a:r>
            <a:r>
              <a:rPr lang="zh-TW" altLang="en-US" sz="1500" b="1" dirty="0" smtClean="0"/>
              <a:t>聯絡人</a:t>
            </a:r>
            <a:r>
              <a:rPr lang="en-US" altLang="zh-TW" sz="1500" b="1" dirty="0"/>
              <a:t>:</a:t>
            </a:r>
            <a:r>
              <a:rPr lang="zh-TW" altLang="en-US" sz="1500" b="1" dirty="0"/>
              <a:t> 吳逸楓 </a:t>
            </a:r>
            <a:r>
              <a:rPr lang="zh-TW" altLang="en-US" sz="1500" b="1" dirty="0" smtClean="0"/>
              <a:t>秘書長</a:t>
            </a:r>
            <a:r>
              <a:rPr lang="en-US" altLang="zh-TW" sz="1500" b="1" dirty="0" smtClean="0"/>
              <a:t>0917188035 </a:t>
            </a:r>
            <a:r>
              <a:rPr lang="en-US" altLang="zh-TW" sz="1500" dirty="0" smtClean="0"/>
              <a:t>TEL:02-25867669</a:t>
            </a:r>
            <a:r>
              <a:rPr lang="zh-TW" altLang="en-US" sz="1500" dirty="0" smtClean="0"/>
              <a:t> </a:t>
            </a:r>
            <a:r>
              <a:rPr lang="en-US" altLang="zh-TW" sz="1500" b="1" dirty="0" smtClean="0">
                <a:hlinkClick r:id="rId2"/>
              </a:rPr>
              <a:t>tisdaorg@gmail.com</a:t>
            </a:r>
            <a:r>
              <a:rPr lang="en-US" altLang="zh-TW" sz="1500" dirty="0" smtClean="0"/>
              <a:t>)</a:t>
            </a:r>
            <a:endParaRPr lang="zh-TW" altLang="en-US" sz="1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732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E8B418A-4D5A-45B5-99A2-ED60AEDD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805180"/>
            <a:ext cx="7543800" cy="56134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/>
              <a:t>謝謝聆聽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8F5C227-BE93-47A0-B307-E2B6DFE2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74" y="1456576"/>
            <a:ext cx="7543801" cy="322326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 smtClean="0"/>
              <a:t>聯絡人</a:t>
            </a:r>
            <a:r>
              <a:rPr lang="en-US" altLang="zh-TW" b="1" dirty="0"/>
              <a:t>:</a:t>
            </a:r>
            <a:r>
              <a:rPr lang="zh-TW" altLang="en-US" b="1" dirty="0"/>
              <a:t> 吳逸楓 秘書長 </a:t>
            </a:r>
            <a:endParaRPr lang="zh-TW" altLang="en-US" dirty="0"/>
          </a:p>
          <a:p>
            <a:pPr algn="ctr"/>
            <a:r>
              <a:rPr lang="en-US" altLang="zh-TW" b="1" dirty="0"/>
              <a:t>0917188035 </a:t>
            </a:r>
            <a:endParaRPr lang="en-US" altLang="zh-TW" b="1" dirty="0" smtClean="0"/>
          </a:p>
          <a:p>
            <a:pPr algn="ctr"/>
            <a:r>
              <a:rPr lang="en-US" altLang="zh-TW" dirty="0" smtClean="0"/>
              <a:t>TEL:02-25867669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E-mail: </a:t>
            </a:r>
            <a:r>
              <a:rPr lang="en-US" altLang="zh-TW" b="1" dirty="0" smtClean="0">
                <a:hlinkClick r:id="rId2"/>
              </a:rPr>
              <a:t>tisdaorg@gmail.com</a:t>
            </a:r>
            <a:endParaRPr lang="en-US" altLang="zh-TW" b="1" dirty="0" smtClean="0"/>
          </a:p>
          <a:p>
            <a:pPr algn="ctr"/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詳本會官網介紹</a:t>
            </a:r>
            <a:br>
              <a:rPr lang="zh-TW" altLang="en-US" dirty="0"/>
            </a:br>
            <a:r>
              <a:rPr lang="en-US" altLang="zh-TW" b="1" dirty="0">
                <a:hlinkClick r:id="rId3"/>
              </a:rPr>
              <a:t>https://www.tisda.org.tw</a:t>
            </a:r>
            <a:r>
              <a:rPr lang="en-US" altLang="zh-TW" b="1" dirty="0" smtClean="0">
                <a:hlinkClick r:id="rId3"/>
              </a:rPr>
              <a:t>/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★</a:t>
            </a:r>
            <a:r>
              <a:rPr lang="zh-TW" altLang="en-US" b="1" dirty="0"/>
              <a:t>本會</a:t>
            </a:r>
            <a:r>
              <a:rPr lang="zh-TW" altLang="en-US" b="1" dirty="0" smtClean="0"/>
              <a:t>課程</a:t>
            </a:r>
            <a:r>
              <a:rPr lang="zh-TW" altLang="en-US" b="1" dirty="0"/>
              <a:t>平台</a:t>
            </a:r>
            <a:r>
              <a:rPr lang="en-US" altLang="zh-TW" b="1" dirty="0"/>
              <a:t>(</a:t>
            </a:r>
            <a:r>
              <a:rPr lang="zh-TW" altLang="en-US" b="1" dirty="0"/>
              <a:t>更多課程</a:t>
            </a:r>
            <a:r>
              <a:rPr lang="en-US" altLang="zh-TW" b="1" dirty="0"/>
              <a:t>) </a:t>
            </a:r>
            <a:r>
              <a:rPr lang="zh-TW" altLang="en-US" b="1" dirty="0" smtClean="0"/>
              <a:t> </a:t>
            </a:r>
            <a:endParaRPr lang="en-US" altLang="zh-TW" b="1" dirty="0" smtClean="0"/>
          </a:p>
          <a:p>
            <a:pPr algn="ctr"/>
            <a:r>
              <a:rPr lang="en-US" altLang="zh-TW" b="1" dirty="0" smtClean="0">
                <a:hlinkClick r:id="rId4"/>
              </a:rPr>
              <a:t>https</a:t>
            </a:r>
            <a:r>
              <a:rPr lang="en-US" altLang="zh-TW" b="1" dirty="0">
                <a:hlinkClick r:id="rId4"/>
              </a:rPr>
              <a:t>://pse.is/5mzezd</a:t>
            </a:r>
            <a:endParaRPr lang="zh-TW" altLang="en-US" b="1" dirty="0"/>
          </a:p>
          <a:p>
            <a:pPr algn="ctr"/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B7F2E1B7-26D0-43F6-87DD-336735A7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" name="Google Shape;18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4605" y="4031025"/>
            <a:ext cx="3040380" cy="763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9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3560" y="1313180"/>
            <a:ext cx="7543800" cy="561341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【緣起】</a:t>
            </a: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278" y="1848038"/>
            <a:ext cx="8448209" cy="3017520"/>
          </a:xfrm>
        </p:spPr>
        <p:txBody>
          <a:bodyPr>
            <a:noAutofit/>
          </a:bodyPr>
          <a:lstStyle/>
          <a:p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因應國際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趨勢浪潮，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企業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及機構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急需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永續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人才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學校開設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 ESG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永續發展課程已是必要的趨勢，培育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永續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發展  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人才，協助企業度過人才危機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提升</a:t>
            </a:r>
            <a:r>
              <a:rPr lang="zh-TW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學生就業競爭力</a:t>
            </a:r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成為</a:t>
            </a:r>
            <a:r>
              <a:rPr lang="zh-TW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企業職場亮點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b="1" dirty="0">
                <a:latin typeface="微軟正黑體" pitchFamily="34" charset="-120"/>
                <a:ea typeface="微軟正黑體" pitchFamily="34" charset="-120"/>
              </a:rPr>
              <a:t>(4)ESG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已是顯學，</a:t>
            </a:r>
            <a:r>
              <a:rPr lang="zh-TW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不分專業及科系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已是人人須具備的知識及能力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22960" y="741680"/>
            <a:ext cx="7543800" cy="561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初階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中階管理師證照</a:t>
            </a:r>
            <a:endParaRPr lang="zh-TW" altLang="en-US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89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2500" b="1" dirty="0"/>
              <a:t>需求調查</a:t>
            </a:r>
            <a:endParaRPr lang="zh-TW" altLang="en-US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內容版面配置區 6">
            <a:extLst>
              <a:ext uri="{FF2B5EF4-FFF2-40B4-BE49-F238E27FC236}">
                <a16:creationId xmlns="" xmlns:a16="http://schemas.microsoft.com/office/drawing/2014/main" id="{BAD472BD-CBAE-E468-4E2E-C4905B30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412876"/>
            <a:ext cx="8210549" cy="3101974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國際趨勢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聯合國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項永續發展目標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(SDGs)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、企業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ESG</a:t>
            </a:r>
          </a:p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我國策略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臺灣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2050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淨零排放路徑、氣候變遷因應法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產業政策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(1)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金管會－公司治理藍圖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3.0-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永續發展藍圖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                    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金管會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綠色金融行動方案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3.0</a:t>
            </a:r>
          </a:p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就業市場需求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職缺需求量大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綠領人才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79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4F50672F-FB1C-BAA9-45A4-19978FCE0C6B}"/>
              </a:ext>
            </a:extLst>
          </p:cNvPr>
          <p:cNvSpPr txBox="1"/>
          <p:nvPr/>
        </p:nvSpPr>
        <p:spPr>
          <a:xfrm>
            <a:off x="5097780" y="1286046"/>
            <a:ext cx="3893820" cy="30931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專員</a:t>
            </a:r>
            <a:endParaRPr lang="en-US" altLang="zh-TW" sz="1600" b="1" kern="1800" dirty="0">
              <a:solidFill>
                <a:srgbClr val="2929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永續專員</a:t>
            </a:r>
            <a:endParaRPr lang="en-US" altLang="zh-TW" sz="1600" b="1" kern="1800" dirty="0">
              <a:solidFill>
                <a:srgbClr val="2929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專案企劃</a:t>
            </a:r>
            <a:endParaRPr lang="en-US" altLang="zh-TW" sz="1600" b="1" kern="1800" dirty="0">
              <a:solidFill>
                <a:srgbClr val="2929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zh-TW" sz="1600" b="1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專案經理</a:t>
            </a:r>
            <a:endParaRPr lang="en-US" altLang="zh-TW" sz="1600" b="1" kern="1800" dirty="0">
              <a:solidFill>
                <a:srgbClr val="2929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專案管理師</a:t>
            </a:r>
            <a:endParaRPr lang="en-US" altLang="zh-TW" sz="1600" b="1" kern="1800" dirty="0">
              <a:solidFill>
                <a:srgbClr val="2929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管理師</a:t>
            </a:r>
            <a:endParaRPr lang="en-US" altLang="zh-TW" sz="1600" b="1" kern="1800" dirty="0">
              <a:solidFill>
                <a:srgbClr val="2929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企業永續專案管理師</a:t>
            </a:r>
            <a:endParaRPr lang="en-US" altLang="zh-TW" sz="1600" b="1" kern="1800" dirty="0">
              <a:solidFill>
                <a:srgbClr val="2929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企業永續發展管理師</a:t>
            </a:r>
            <a:endParaRPr lang="en-US" altLang="zh-TW" sz="1600" b="1" kern="1800" dirty="0">
              <a:solidFill>
                <a:srgbClr val="2929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永續專案企劃人員</a:t>
            </a:r>
            <a:endParaRPr lang="en-US" altLang="zh-TW" sz="1600" b="1" kern="1800" dirty="0">
              <a:solidFill>
                <a:srgbClr val="2929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企業永續專案經理</a:t>
            </a:r>
            <a:endParaRPr lang="en-US" altLang="zh-TW" sz="1600" b="1" kern="1800" dirty="0">
              <a:solidFill>
                <a:srgbClr val="2929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永續發展管理師</a:t>
            </a:r>
            <a:r>
              <a:rPr lang="en-US" altLang="zh-TW" sz="16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(ESG)….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9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2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1111</a:t>
            </a:r>
            <a:r>
              <a:rPr lang="zh-TW" altLang="en-US" sz="12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人力銀行</a:t>
            </a:r>
            <a:r>
              <a:rPr lang="en-US" altLang="zh-TW" sz="1200" b="1" kern="1800" dirty="0">
                <a:solidFill>
                  <a:srgbClr val="29292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97371E36-88FF-A67F-FD01-741A2E62F251}"/>
              </a:ext>
            </a:extLst>
          </p:cNvPr>
          <p:cNvSpPr txBox="1"/>
          <p:nvPr/>
        </p:nvSpPr>
        <p:spPr>
          <a:xfrm>
            <a:off x="652818" y="599443"/>
            <a:ext cx="7410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就業市場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職缺需求量大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綠領人才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9976" r="37043" b="4062"/>
          <a:stretch/>
        </p:blipFill>
        <p:spPr bwMode="auto">
          <a:xfrm>
            <a:off x="932102" y="1127759"/>
            <a:ext cx="3425918" cy="346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3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ESG 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是新的共通語言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3900" y="1384300"/>
            <a:ext cx="7848600" cy="3134360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全球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淨零、碳中和趨勢全面推動企業永續能力</a:t>
            </a:r>
          </a:p>
          <a:p>
            <a:pPr lvl="0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台灣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即將全面受歐盟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CBAM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ISSB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、供應鏈永續要求影響</a:t>
            </a:r>
          </a:p>
          <a:p>
            <a:pPr lvl="0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企業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需要大量能理解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ESG 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思維的基礎人才</a:t>
            </a:r>
          </a:p>
          <a:p>
            <a:pPr lvl="0"/>
            <a:r>
              <a:rPr lang="en-US" altLang="zh-TW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4.ESG </a:t>
            </a:r>
            <a:r>
              <a:rPr lang="zh-TW" altLang="zh-TW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不再是「專門領域」，而是「所有職涯都需要的能力」</a:t>
            </a:r>
          </a:p>
          <a:p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ESG </a:t>
            </a:r>
            <a:r>
              <a:rPr lang="zh-TW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初階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中階</a:t>
            </a:r>
            <a:r>
              <a:rPr lang="zh-TW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師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跨產業的全新職涯</a:t>
            </a:r>
            <a:r>
              <a:rPr lang="zh-TW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敲門磚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新世代所有專業的「必備通識」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5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誰適合報考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</a:rPr>
              <a:t> ESG </a:t>
            </a: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初階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中階</a:t>
            </a: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管理師</a:t>
            </a:r>
            <a:r>
              <a:rPr lang="zh-TW" altLang="zh-TW" sz="2600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準備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畢業的學生</a:t>
            </a: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轉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職或尋找第二專長者</a:t>
            </a: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升遷、想增加績效亮點的企業員工</a:t>
            </a: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欲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進入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ESG 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顧問、環境管理、碳盤查相關領域者</a:t>
            </a: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欲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強化永續素養的專業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人士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欲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知識融入教學之教師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6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860" y="1363980"/>
            <a:ext cx="7543800" cy="56134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ESG </a:t>
            </a:r>
            <a:r>
              <a:rPr lang="zh-TW" altLang="zh-TW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初階</a:t>
            </a:r>
            <a:r>
              <a:rPr lang="en-US" altLang="zh-TW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中階</a:t>
            </a:r>
            <a:r>
              <a:rPr lang="zh-TW" altLang="zh-TW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zh-TW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師證照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最佳入門敲門磚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953586"/>
            <a:ext cx="7774941" cy="673099"/>
          </a:xfrm>
        </p:spPr>
        <p:txBody>
          <a:bodyPr>
            <a:normAutofit fontScale="85000" lnSpcReduction="10000"/>
          </a:bodyPr>
          <a:lstStyle/>
          <a:p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zh-TW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新鮮人</a:t>
            </a: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轉職者</a:t>
            </a: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企業內跨領域成長者</a:t>
            </a: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都是極具價值的資格。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01700" y="2419676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     </a:t>
            </a:r>
            <a:r>
              <a:rPr lang="zh-TW" altLang="zh-TW" sz="24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目的</a:t>
            </a:r>
            <a:r>
              <a:rPr lang="zh-TW" altLang="zh-TW" sz="24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並不是讓你「一次變成永續專家」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而是：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讓你能被企業「看見」</a:t>
            </a: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讓你具備永續工作的「即戰力起點」</a:t>
            </a: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讓你的職涯更能跟上淨零、碳管理、永續法規的趨勢</a:t>
            </a:r>
          </a:p>
        </p:txBody>
      </p:sp>
    </p:spTree>
    <p:extLst>
      <p:ext uri="{BB962C8B-B14F-4D97-AF65-F5344CB8AC3E}">
        <p14:creationId xmlns:p14="http://schemas.microsoft.com/office/powerpoint/2010/main" val="33053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未來所有職涯都需要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</a:rPr>
              <a:t> ESG </a:t>
            </a:r>
            <a:r>
              <a:rPr lang="zh-TW" altLang="zh-TW" sz="2600" b="1" dirty="0" smtClean="0">
                <a:latin typeface="微軟正黑體" pitchFamily="34" charset="-120"/>
                <a:ea typeface="微軟正黑體" pitchFamily="34" charset="-120"/>
              </a:rPr>
              <a:t>觀念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600" b="1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跨產業必備通識</a:t>
            </a:r>
            <a:r>
              <a:rPr lang="zh-TW" altLang="zh-TW" sz="26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6280" y="1272540"/>
            <a:ext cx="8267699" cy="3581400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不僅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永續專業職需要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ESG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，以下領域也正在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快速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ESG 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marL="0" lv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資訊工程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Green IT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AI 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節能、資安治理）</a:t>
            </a:r>
          </a:p>
          <a:p>
            <a:pPr lvl="0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供應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鏈管理（供應鏈永續稽核、零碳採購）</a:t>
            </a:r>
          </a:p>
          <a:p>
            <a:pPr lvl="0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資（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DEI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、職安、員工治理）</a:t>
            </a:r>
          </a:p>
          <a:p>
            <a:pPr lvl="0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財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會（永續報告、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ISSB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、碳相關財務資訊）</a:t>
            </a:r>
          </a:p>
          <a:p>
            <a:pPr lvl="0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與品牌（綠色行銷、永續溝通）</a:t>
            </a:r>
          </a:p>
          <a:p>
            <a:pPr lvl="0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工程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與製造（節能減碳、污染控制）</a:t>
            </a: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擁有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ESG </a:t>
            </a:r>
            <a:r>
              <a:rPr lang="zh-TW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初階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中階管理師 </a:t>
            </a:r>
            <a:r>
              <a:rPr lang="zh-TW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證照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，本質上是在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累積跨產業的核心能力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021-8DBA-459F-8D58-E1FE73E7A1B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5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17866</TotalTime>
  <Words>2194</Words>
  <Application>Microsoft Office PowerPoint</Application>
  <PresentationFormat>如螢幕大小 (16:9)</PresentationFormat>
  <Paragraphs>265</Paragraphs>
  <Slides>27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回顧</vt:lpstr>
      <vt:lpstr>ESG初階/中階管理師證照 及 課程介紹</vt:lpstr>
      <vt:lpstr>PowerPoint 簡報</vt:lpstr>
      <vt:lpstr>一、【緣起】</vt:lpstr>
      <vt:lpstr>需求調查</vt:lpstr>
      <vt:lpstr>PowerPoint 簡報</vt:lpstr>
      <vt:lpstr>ESG 是新的共通語言</vt:lpstr>
      <vt:lpstr>誰適合報考 ESG 初階/中階管理師？</vt:lpstr>
      <vt:lpstr>ESG 初階/中階管理師證照  是最佳入門敲門磚</vt:lpstr>
      <vt:lpstr>未來所有職涯都需要 ESG 觀念 （跨產業必備通識）</vt:lpstr>
      <vt:lpstr>ESG初階/中階管理師證照--帶來的 7 大助益</vt:lpstr>
      <vt:lpstr>協助跨領域轉職者快速進入 ESG</vt:lpstr>
      <vt:lpstr>ESG初階/中階管理師證照 特色</vt:lpstr>
      <vt:lpstr>ESG初階管理師證照 課程內容</vt:lpstr>
      <vt:lpstr>2025年中華大學 ESG初階管理師 -考照班</vt:lpstr>
      <vt:lpstr>ESG初階管理師證照考試說明</vt:lpstr>
      <vt:lpstr>ESG中階管理師證照 課程內容</vt:lpstr>
      <vt:lpstr>ESG中階管理師證照考試說明</vt:lpstr>
      <vt:lpstr>PowerPoint 簡報</vt:lpstr>
      <vt:lpstr>TISDA 相關證照</vt:lpstr>
      <vt:lpstr>邀請加入「環球傳承學苑 ESG+AI」社群</vt:lpstr>
      <vt:lpstr>行政宣導</vt:lpstr>
      <vt:lpstr>課程及考試平台使用說明</vt:lpstr>
      <vt:lpstr>【課程練習題】</vt:lpstr>
      <vt:lpstr>【注意事項&amp;考試規則】</vt:lpstr>
      <vt:lpstr>【開啟考試卷】(本次專案-考試日期為12/27)</vt:lpstr>
      <vt:lpstr>發票開立事宜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OOO TTQS評核機構簡報</dc:title>
  <dc:creator>ASUS</dc:creator>
  <cp:lastModifiedBy>ASUS</cp:lastModifiedBy>
  <cp:revision>332</cp:revision>
  <cp:lastPrinted>2023-09-08T22:37:05Z</cp:lastPrinted>
  <dcterms:created xsi:type="dcterms:W3CDTF">2015-08-16T13:53:17Z</dcterms:created>
  <dcterms:modified xsi:type="dcterms:W3CDTF">2025-12-04T03:39:59Z</dcterms:modified>
</cp:coreProperties>
</file>